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2"/>
    <p:sldId id="258" r:id="rId3"/>
    <p:sldId id="259" r:id="rId4"/>
    <p:sldId id="292" r:id="rId5"/>
    <p:sldId id="305" r:id="rId6"/>
    <p:sldId id="263" r:id="rId7"/>
    <p:sldId id="265" r:id="rId8"/>
    <p:sldId id="295" r:id="rId9"/>
    <p:sldId id="321" r:id="rId10"/>
    <p:sldId id="262" r:id="rId11"/>
    <p:sldId id="296" r:id="rId12"/>
    <p:sldId id="324" r:id="rId13"/>
    <p:sldId id="297" r:id="rId14"/>
    <p:sldId id="322" r:id="rId15"/>
    <p:sldId id="323" r:id="rId16"/>
    <p:sldId id="298" r:id="rId17"/>
    <p:sldId id="267" r:id="rId18"/>
    <p:sldId id="299" r:id="rId19"/>
    <p:sldId id="301" r:id="rId20"/>
    <p:sldId id="302" r:id="rId21"/>
    <p:sldId id="271" r:id="rId22"/>
    <p:sldId id="303" r:id="rId23"/>
    <p:sldId id="326" r:id="rId24"/>
    <p:sldId id="327" r:id="rId25"/>
    <p:sldId id="329" r:id="rId26"/>
    <p:sldId id="330" r:id="rId27"/>
    <p:sldId id="331" r:id="rId28"/>
    <p:sldId id="333" r:id="rId29"/>
    <p:sldId id="328" r:id="rId30"/>
    <p:sldId id="325" r:id="rId31"/>
    <p:sldId id="27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5">
          <p15:clr>
            <a:srgbClr val="A4A3A4"/>
          </p15:clr>
        </p15:guide>
        <p15:guide id="2" pos="3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4781" autoAdjust="0"/>
  </p:normalViewPr>
  <p:slideViewPr>
    <p:cSldViewPr snapToGrid="0">
      <p:cViewPr varScale="1">
        <p:scale>
          <a:sx n="110" d="100"/>
          <a:sy n="110" d="100"/>
        </p:scale>
        <p:origin x="402" y="102"/>
      </p:cViewPr>
      <p:guideLst>
        <p:guide orient="horz" pos="2165"/>
        <p:guide pos="383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4E810-ADB0-49DD-9B26-3C7F4F859960}"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A0847-D61D-486E-9A21-B9FD771B0B01}" type="slidenum">
              <a:rPr lang="zh-CN" altLang="en-US" smtClean="0"/>
              <a:t>‹#›</a:t>
            </a:fld>
            <a:endParaRPr lang="zh-CN" altLang="en-US"/>
          </a:p>
        </p:txBody>
      </p:sp>
    </p:spTree>
    <p:extLst>
      <p:ext uri="{BB962C8B-B14F-4D97-AF65-F5344CB8AC3E}">
        <p14:creationId xmlns:p14="http://schemas.microsoft.com/office/powerpoint/2010/main" val="382372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t>1</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290310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t>2</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56270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t>7</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112272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t>10</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325556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335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smtClean="0">
                <a:solidFill>
                  <a:schemeClr val="tx1"/>
                </a:solidFill>
                <a:effectLst/>
                <a:latin typeface="+mn-lt"/>
                <a:ea typeface="+mn-ea"/>
                <a:cs typeface="+mn-cs"/>
              </a:rPr>
              <a:t>要不是毕业好几年我都不舍得分享出来！！！ </a:t>
            </a:r>
            <a:r>
              <a:rPr lang="en-US" altLang="zh-CN" sz="1200" b="0" i="0" kern="1200" smtClean="0">
                <a:solidFill>
                  <a:schemeClr val="tx1"/>
                </a:solidFill>
                <a:effectLst/>
                <a:latin typeface="+mn-lt"/>
                <a:ea typeface="+mn-ea"/>
                <a:cs typeface="+mn-cs"/>
              </a:rPr>
              <a:t>CTRL+D</a:t>
            </a:r>
            <a:r>
              <a:rPr lang="zh-CN" altLang="en-US" sz="1200" b="0" i="0" kern="1200" smtClean="0">
                <a:solidFill>
                  <a:schemeClr val="tx1"/>
                </a:solidFill>
                <a:effectLst/>
                <a:latin typeface="+mn-lt"/>
                <a:ea typeface="+mn-ea"/>
                <a:cs typeface="+mn-cs"/>
              </a:rPr>
              <a:t>收藏一下或者关注走一波</a:t>
            </a:r>
            <a:r>
              <a:rPr lang="en-US" altLang="zh-CN" sz="1200" b="0" i="0" kern="1200" smtClean="0">
                <a:solidFill>
                  <a:schemeClr val="tx1"/>
                </a:solidFill>
                <a:effectLst/>
                <a:latin typeface="+mn-lt"/>
                <a:ea typeface="+mn-ea"/>
                <a:cs typeface="+mn-cs"/>
              </a:rPr>
              <a:t>-</a:t>
            </a:r>
            <a:r>
              <a:rPr lang="zh-CN" altLang="en-US" sz="1200" b="0" i="0" kern="1200" smtClean="0">
                <a:solidFill>
                  <a:schemeClr val="tx1"/>
                </a:solidFill>
                <a:effectLst/>
                <a:latin typeface="+mn-lt"/>
                <a:ea typeface="+mn-ea"/>
                <a:cs typeface="+mn-cs"/>
              </a:rPr>
              <a:t>有你所需！不断更新！ 其他相关下载，配套代码以及</a:t>
            </a:r>
            <a:r>
              <a:rPr lang="en-US" altLang="zh-CN" sz="1200" b="0" i="0" kern="1200" smtClean="0">
                <a:solidFill>
                  <a:schemeClr val="tx1"/>
                </a:solidFill>
                <a:effectLst/>
                <a:latin typeface="+mn-lt"/>
                <a:ea typeface="+mn-ea"/>
                <a:cs typeface="+mn-cs"/>
              </a:rPr>
              <a:t>PPT</a:t>
            </a:r>
            <a:r>
              <a:rPr lang="zh-CN" altLang="en-US" sz="1200" b="0" i="0" kern="1200" smtClean="0">
                <a:solidFill>
                  <a:schemeClr val="tx1"/>
                </a:solidFill>
                <a:effectLst/>
                <a:latin typeface="+mn-lt"/>
                <a:ea typeface="+mn-ea"/>
                <a:cs typeface="+mn-cs"/>
              </a:rPr>
              <a:t>。稳妥的小老弟 </a:t>
            </a:r>
            <a:r>
              <a:rPr lang="en-US" altLang="zh-CN" sz="1200" b="0" i="0" kern="1200" smtClean="0">
                <a:solidFill>
                  <a:schemeClr val="tx1"/>
                </a:solidFill>
                <a:effectLst/>
                <a:latin typeface="+mn-lt"/>
                <a:ea typeface="+mn-ea"/>
                <a:cs typeface="+mn-cs"/>
              </a:rPr>
              <a:t>https://me.csdn.net/download/qq_27500493</a:t>
            </a:r>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t>31</a:t>
            </a:fld>
            <a:endParaRPr lang="zh-CN" altLang="en-US">
              <a:solidFill>
                <a:prstClr val="black"/>
              </a:solidFill>
              <a:latin typeface="等线" panose="020F0502020204030204"/>
            </a:endParaRPr>
          </a:p>
        </p:txBody>
      </p:sp>
    </p:spTree>
    <p:extLst>
      <p:ext uri="{BB962C8B-B14F-4D97-AF65-F5344CB8AC3E}">
        <p14:creationId xmlns:p14="http://schemas.microsoft.com/office/powerpoint/2010/main" val="3994493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第一PPT模板网-WWW.1PPT.COM">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1999" cy="6858000"/>
          </a:xfrm>
          <a:prstGeom prst="rect">
            <a:avLst/>
          </a:prstGeom>
        </p:spPr>
      </p:pic>
      <p:sp>
        <p:nvSpPr>
          <p:cNvPr id="4" name="矩形 3"/>
          <p:cNvSpPr/>
          <p:nvPr userDrawn="1"/>
        </p:nvSpPr>
        <p:spPr>
          <a:xfrm>
            <a:off x="-1" y="-297"/>
            <a:ext cx="12217443" cy="685829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408040" y="1132651"/>
            <a:ext cx="9583616" cy="1985010"/>
          </a:xfrm>
          <a:prstGeom prst="rect">
            <a:avLst/>
          </a:prstGeom>
          <a:noFill/>
        </p:spPr>
        <p:txBody>
          <a:bodyPr wrap="square" rtlCol="0">
            <a:spAutoFit/>
          </a:bodyPr>
          <a:lstStyle/>
          <a:p>
            <a:pPr>
              <a:defRPr/>
            </a:pPr>
            <a:r>
              <a:rPr lang="en-US" altLang="zh-CN"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        </a:t>
            </a: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速录员评测系统</a:t>
            </a:r>
          </a:p>
          <a:p>
            <a:pPr>
              <a:defRPr/>
            </a:pP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         项目技术报告</a:t>
            </a:r>
          </a:p>
        </p:txBody>
      </p:sp>
      <p:pic>
        <p:nvPicPr>
          <p:cNvPr id="2" name="Bright Awake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6204" y="-1279849"/>
            <a:ext cx="609600" cy="609600"/>
          </a:xfrm>
          <a:prstGeom prst="rect">
            <a:avLst/>
          </a:prstGeom>
        </p:spPr>
      </p:pic>
      <p:sp>
        <p:nvSpPr>
          <p:cNvPr id="9" name="文本框 8"/>
          <p:cNvSpPr txBox="1"/>
          <p:nvPr/>
        </p:nvSpPr>
        <p:spPr>
          <a:xfrm>
            <a:off x="2592025" y="3286654"/>
            <a:ext cx="6431189" cy="3108543"/>
          </a:xfrm>
          <a:prstGeom prst="rect">
            <a:avLst/>
          </a:prstGeom>
          <a:noFill/>
        </p:spPr>
        <p:txBody>
          <a:bodyPr wrap="square" rtlCol="0">
            <a:spAutoFit/>
          </a:bodyPr>
          <a:lstStyle/>
          <a:p>
            <a:pPr algn="ctr">
              <a:defRPr/>
            </a:pPr>
            <a:r>
              <a:rPr lang="zh-CN" altLang="en-US" sz="2800" dirty="0"/>
              <a:t>要不是毕业好几年我都不舍得分享出来！！！ </a:t>
            </a:r>
            <a:r>
              <a:rPr lang="en-US" altLang="zh-CN" sz="2800" dirty="0"/>
              <a:t>CTRL+D</a:t>
            </a:r>
            <a:r>
              <a:rPr lang="zh-CN" altLang="en-US" sz="2800" dirty="0"/>
              <a:t>收藏一下或者关注走一波</a:t>
            </a:r>
            <a:r>
              <a:rPr lang="en-US" altLang="zh-CN" sz="2800" dirty="0"/>
              <a:t>-</a:t>
            </a:r>
            <a:r>
              <a:rPr lang="zh-CN" altLang="en-US" sz="2800" dirty="0"/>
              <a:t>有你所需！不断更新！ 其他相关下载，配套代码以及</a:t>
            </a:r>
            <a:r>
              <a:rPr lang="en-US" altLang="zh-CN" sz="2800" dirty="0"/>
              <a:t>PPT</a:t>
            </a:r>
            <a:r>
              <a:rPr lang="zh-CN" altLang="en-US" sz="2800" dirty="0"/>
              <a:t>。稳妥的小老弟 </a:t>
            </a:r>
            <a:r>
              <a:rPr lang="en-US" altLang="zh-CN" sz="2800" dirty="0"/>
              <a:t>https://me.csdn.net/download/qq_27500493</a:t>
            </a:r>
            <a:endPar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4399">
        <p14:flythrough hasBounce="1"/>
      </p:transition>
    </mc:Choice>
    <mc:Fallback xmlns="">
      <p:transition spd="slow" advClick="0" advTm="43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8350" y="306085"/>
            <a:ext cx="669551" cy="669551"/>
            <a:chOff x="3532374" y="2492470"/>
            <a:chExt cx="669551" cy="669551"/>
          </a:xfrm>
        </p:grpSpPr>
        <p:sp>
          <p:nvSpPr>
            <p:cNvPr id="4" name="椭圆 3"/>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6"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7"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8"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9"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0"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1"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2"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3"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14"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grpSp>
      </p:grpSp>
      <p:sp>
        <p:nvSpPr>
          <p:cNvPr id="15" name="文本框 14"/>
          <p:cNvSpPr txBox="1"/>
          <p:nvPr/>
        </p:nvSpPr>
        <p:spPr>
          <a:xfrm>
            <a:off x="977901" y="402088"/>
            <a:ext cx="1554027" cy="613410"/>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2</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6" name="Freeform 673"/>
          <p:cNvSpPr>
            <a:spLocks noEditPoints="1"/>
          </p:cNvSpPr>
          <p:nvPr/>
        </p:nvSpPr>
        <p:spPr bwMode="auto">
          <a:xfrm rot="21275257">
            <a:off x="5336731" y="1593895"/>
            <a:ext cx="2628900" cy="2630487"/>
          </a:xfrm>
          <a:custGeom>
            <a:avLst/>
            <a:gdLst>
              <a:gd name="T0" fmla="*/ 2469660 w 1816"/>
              <a:gd name="T1" fmla="*/ 1147217 h 1816"/>
              <a:gd name="T2" fmla="*/ 2487032 w 1816"/>
              <a:gd name="T3" fmla="*/ 715562 h 1816"/>
              <a:gd name="T4" fmla="*/ 2246725 w 1816"/>
              <a:gd name="T5" fmla="*/ 614167 h 1816"/>
              <a:gd name="T6" fmla="*/ 2064323 w 1816"/>
              <a:gd name="T7" fmla="*/ 420067 h 1816"/>
              <a:gd name="T8" fmla="*/ 1910874 w 1816"/>
              <a:gd name="T9" fmla="*/ 139057 h 1816"/>
              <a:gd name="T10" fmla="*/ 1543176 w 1816"/>
              <a:gd name="T11" fmla="*/ 168027 h 1816"/>
              <a:gd name="T12" fmla="*/ 1210220 w 1816"/>
              <a:gd name="T13" fmla="*/ 150645 h 1816"/>
              <a:gd name="T14" fmla="*/ 964123 w 1816"/>
              <a:gd name="T15" fmla="*/ 199894 h 1816"/>
              <a:gd name="T16" fmla="*/ 718026 w 1816"/>
              <a:gd name="T17" fmla="*/ 309980 h 1816"/>
              <a:gd name="T18" fmla="*/ 312689 w 1816"/>
              <a:gd name="T19" fmla="*/ 457728 h 1816"/>
              <a:gd name="T20" fmla="*/ 309793 w 1816"/>
              <a:gd name="T21" fmla="*/ 718459 h 1816"/>
              <a:gd name="T22" fmla="*/ 199773 w 1816"/>
              <a:gd name="T23" fmla="*/ 964705 h 1816"/>
              <a:gd name="T24" fmla="*/ 0 w 1816"/>
              <a:gd name="T25" fmla="*/ 1210951 h 1816"/>
              <a:gd name="T26" fmla="*/ 167925 w 1816"/>
              <a:gd name="T27" fmla="*/ 1544107 h 1816"/>
              <a:gd name="T28" fmla="*/ 277945 w 1816"/>
              <a:gd name="T29" fmla="*/ 1854088 h 1816"/>
              <a:gd name="T30" fmla="*/ 416918 w 1816"/>
              <a:gd name="T31" fmla="*/ 2065570 h 1816"/>
              <a:gd name="T32" fmla="*/ 613796 w 1816"/>
              <a:gd name="T33" fmla="*/ 2250978 h 1816"/>
              <a:gd name="T34" fmla="*/ 906218 w 1816"/>
              <a:gd name="T35" fmla="*/ 2569650 h 1816"/>
              <a:gd name="T36" fmla="*/ 1146525 w 1816"/>
              <a:gd name="T37" fmla="*/ 2471151 h 1816"/>
              <a:gd name="T38" fmla="*/ 1415784 w 1816"/>
              <a:gd name="T39" fmla="*/ 2479842 h 1816"/>
              <a:gd name="T40" fmla="*/ 1719787 w 1816"/>
              <a:gd name="T41" fmla="*/ 2569650 h 1816"/>
              <a:gd name="T42" fmla="*/ 1962989 w 1816"/>
              <a:gd name="T43" fmla="*/ 2285743 h 1816"/>
              <a:gd name="T44" fmla="*/ 2209087 w 1816"/>
              <a:gd name="T45" fmla="*/ 2065570 h 1816"/>
              <a:gd name="T46" fmla="*/ 2348059 w 1816"/>
              <a:gd name="T47" fmla="*/ 1854088 h 1816"/>
              <a:gd name="T48" fmla="*/ 2443603 w 1816"/>
              <a:gd name="T49" fmla="*/ 1604945 h 1816"/>
              <a:gd name="T50" fmla="*/ 1314450 w 1816"/>
              <a:gd name="T51" fmla="*/ 2337889 h 1816"/>
              <a:gd name="T52" fmla="*/ 1108886 w 1816"/>
              <a:gd name="T53" fmla="*/ 2317610 h 1816"/>
              <a:gd name="T54" fmla="*/ 871475 w 1816"/>
              <a:gd name="T55" fmla="*/ 2236493 h 1816"/>
              <a:gd name="T56" fmla="*/ 663016 w 1816"/>
              <a:gd name="T57" fmla="*/ 2103231 h 1816"/>
              <a:gd name="T58" fmla="*/ 495090 w 1816"/>
              <a:gd name="T59" fmla="*/ 1926513 h 1816"/>
              <a:gd name="T60" fmla="*/ 370594 w 1816"/>
              <a:gd name="T61" fmla="*/ 1712134 h 1816"/>
              <a:gd name="T62" fmla="*/ 304003 w 1816"/>
              <a:gd name="T63" fmla="*/ 1471682 h 1816"/>
              <a:gd name="T64" fmla="*/ 292422 w 1816"/>
              <a:gd name="T65" fmla="*/ 1263097 h 1816"/>
              <a:gd name="T66" fmla="*/ 338746 w 1816"/>
              <a:gd name="T67" fmla="*/ 1011057 h 1816"/>
              <a:gd name="T68" fmla="*/ 440080 w 1816"/>
              <a:gd name="T69" fmla="*/ 785090 h 1816"/>
              <a:gd name="T70" fmla="*/ 590634 w 1816"/>
              <a:gd name="T71" fmla="*/ 590990 h 1816"/>
              <a:gd name="T72" fmla="*/ 784617 w 1816"/>
              <a:gd name="T73" fmla="*/ 440346 h 1816"/>
              <a:gd name="T74" fmla="*/ 1010447 w 1816"/>
              <a:gd name="T75" fmla="*/ 338950 h 1816"/>
              <a:gd name="T76" fmla="*/ 1262335 w 1816"/>
              <a:gd name="T77" fmla="*/ 292598 h 1816"/>
              <a:gd name="T78" fmla="*/ 1467899 w 1816"/>
              <a:gd name="T79" fmla="*/ 304186 h 1816"/>
              <a:gd name="T80" fmla="*/ 1711101 w 1816"/>
              <a:gd name="T81" fmla="*/ 373715 h 1816"/>
              <a:gd name="T82" fmla="*/ 1925351 w 1816"/>
              <a:gd name="T83" fmla="*/ 495389 h 1816"/>
              <a:gd name="T84" fmla="*/ 2101962 w 1816"/>
              <a:gd name="T85" fmla="*/ 663416 h 1816"/>
              <a:gd name="T86" fmla="*/ 2235144 w 1816"/>
              <a:gd name="T87" fmla="*/ 872001 h 1816"/>
              <a:gd name="T88" fmla="*/ 2313316 w 1816"/>
              <a:gd name="T89" fmla="*/ 1109556 h 1816"/>
              <a:gd name="T90" fmla="*/ 2336478 w 1816"/>
              <a:gd name="T91" fmla="*/ 1315244 h 1816"/>
              <a:gd name="T92" fmla="*/ 2304630 w 1816"/>
              <a:gd name="T93" fmla="*/ 1570181 h 1816"/>
              <a:gd name="T94" fmla="*/ 2211982 w 1816"/>
              <a:gd name="T95" fmla="*/ 1801942 h 1816"/>
              <a:gd name="T96" fmla="*/ 2070114 w 1816"/>
              <a:gd name="T97" fmla="*/ 2001835 h 1816"/>
              <a:gd name="T98" fmla="*/ 1884817 w 1816"/>
              <a:gd name="T99" fmla="*/ 2161171 h 1816"/>
              <a:gd name="T100" fmla="*/ 1664777 w 1816"/>
              <a:gd name="T101" fmla="*/ 2274155 h 1816"/>
              <a:gd name="T102" fmla="*/ 1418680 w 1816"/>
              <a:gd name="T103" fmla="*/ 2332095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50000"/>
            </a:schemeClr>
          </a:solidFill>
          <a:ln>
            <a:noFill/>
          </a:ln>
          <a:effectLst>
            <a:outerShdw blurRad="63500" sx="102000" sy="102000" algn="ctr" rotWithShape="0">
              <a:prstClr val="black">
                <a:alpha val="40000"/>
              </a:prstClr>
            </a:outerShdw>
          </a:effectLst>
        </p:spPr>
        <p:txBody>
          <a:bodyPr wrap="none" anchor="ctr"/>
          <a:lstStyle/>
          <a:p>
            <a:endParaRPr lang="zh-CN" altLang="en-US"/>
          </a:p>
        </p:txBody>
      </p:sp>
      <p:sp>
        <p:nvSpPr>
          <p:cNvPr id="17" name="Oval 676"/>
          <p:cNvSpPr>
            <a:spLocks noChangeArrowheads="1"/>
          </p:cNvSpPr>
          <p:nvPr/>
        </p:nvSpPr>
        <p:spPr bwMode="auto">
          <a:xfrm rot="21275257">
            <a:off x="2439544" y="2030457"/>
            <a:ext cx="2695575" cy="2693988"/>
          </a:xfrm>
          <a:prstGeom prst="ellipse">
            <a:avLst/>
          </a:prstGeom>
          <a:solidFill>
            <a:srgbClr val="00B0F0">
              <a:alpha val="70000"/>
            </a:srgbClr>
          </a:solidFill>
          <a:ln>
            <a:noFill/>
          </a:ln>
          <a:effectLst>
            <a:outerShdw blurRad="63500" sx="102000" sy="102000" algn="ctr" rotWithShape="0">
              <a:prstClr val="black">
                <a:alpha val="40000"/>
              </a:prstClr>
            </a:outerShdw>
          </a:effectLst>
        </p:spPr>
        <p:txBody>
          <a:bodyPr wrap="none"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1" hangingPunct="1"/>
            <a:endParaRPr lang="ko-KR" altLang="en-US"/>
          </a:p>
        </p:txBody>
      </p:sp>
      <p:sp>
        <p:nvSpPr>
          <p:cNvPr id="18" name="Oval 677"/>
          <p:cNvSpPr>
            <a:spLocks noChangeArrowheads="1"/>
          </p:cNvSpPr>
          <p:nvPr/>
        </p:nvSpPr>
        <p:spPr bwMode="auto">
          <a:xfrm rot="21275257">
            <a:off x="5749481" y="2008232"/>
            <a:ext cx="1801813" cy="1801813"/>
          </a:xfrm>
          <a:prstGeom prst="ellipse">
            <a:avLst/>
          </a:prstGeom>
          <a:solidFill>
            <a:srgbClr val="00B0F0">
              <a:alpha val="70000"/>
            </a:srgbClr>
          </a:solidFill>
          <a:ln>
            <a:noFill/>
          </a:ln>
          <a:effectLst>
            <a:outerShdw blurRad="63500" sx="102000" sy="102000" algn="ctr" rotWithShape="0">
              <a:prstClr val="black">
                <a:alpha val="40000"/>
              </a:prstClr>
            </a:outerShdw>
          </a:effectLst>
        </p:spPr>
        <p:txBody>
          <a:bodyPr wrap="none"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1" hangingPunct="1"/>
            <a:endParaRPr lang="ko-KR" altLang="en-US"/>
          </a:p>
        </p:txBody>
      </p:sp>
      <p:sp>
        <p:nvSpPr>
          <p:cNvPr id="19" name="Freeform 679"/>
          <p:cNvSpPr>
            <a:spLocks noEditPoints="1"/>
          </p:cNvSpPr>
          <p:nvPr/>
        </p:nvSpPr>
        <p:spPr bwMode="auto">
          <a:xfrm rot="21275257">
            <a:off x="7005872" y="3309899"/>
            <a:ext cx="3193121" cy="3195321"/>
          </a:xfrm>
          <a:custGeom>
            <a:avLst/>
            <a:gdLst>
              <a:gd name="T0" fmla="*/ 2163936 w 1816"/>
              <a:gd name="T1" fmla="*/ 1005286 h 1816"/>
              <a:gd name="T2" fmla="*/ 2179157 w 1816"/>
              <a:gd name="T3" fmla="*/ 627035 h 1816"/>
              <a:gd name="T4" fmla="*/ 1968598 w 1816"/>
              <a:gd name="T5" fmla="*/ 538183 h 1816"/>
              <a:gd name="T6" fmla="*/ 1808777 w 1816"/>
              <a:gd name="T7" fmla="*/ 368097 h 1816"/>
              <a:gd name="T8" fmla="*/ 1674323 w 1816"/>
              <a:gd name="T9" fmla="*/ 121853 h 1816"/>
              <a:gd name="T10" fmla="*/ 1352143 w 1816"/>
              <a:gd name="T11" fmla="*/ 147239 h 1816"/>
              <a:gd name="T12" fmla="*/ 1060405 w 1816"/>
              <a:gd name="T13" fmla="*/ 132007 h 1816"/>
              <a:gd name="T14" fmla="*/ 844772 w 1816"/>
              <a:gd name="T15" fmla="*/ 175163 h 1816"/>
              <a:gd name="T16" fmla="*/ 629140 w 1816"/>
              <a:gd name="T17" fmla="*/ 271630 h 1816"/>
              <a:gd name="T18" fmla="*/ 273980 w 1816"/>
              <a:gd name="T19" fmla="*/ 401099 h 1816"/>
              <a:gd name="T20" fmla="*/ 271443 w 1816"/>
              <a:gd name="T21" fmla="*/ 629573 h 1816"/>
              <a:gd name="T22" fmla="*/ 175043 w 1816"/>
              <a:gd name="T23" fmla="*/ 845354 h 1816"/>
              <a:gd name="T24" fmla="*/ 0 w 1816"/>
              <a:gd name="T25" fmla="*/ 1061135 h 1816"/>
              <a:gd name="T26" fmla="*/ 147138 w 1816"/>
              <a:gd name="T27" fmla="*/ 1353075 h 1816"/>
              <a:gd name="T28" fmla="*/ 243538 w 1816"/>
              <a:gd name="T29" fmla="*/ 1624705 h 1816"/>
              <a:gd name="T30" fmla="*/ 365307 w 1816"/>
              <a:gd name="T31" fmla="*/ 1810023 h 1816"/>
              <a:gd name="T32" fmla="*/ 537813 w 1816"/>
              <a:gd name="T33" fmla="*/ 1972493 h 1816"/>
              <a:gd name="T34" fmla="*/ 794035 w 1816"/>
              <a:gd name="T35" fmla="*/ 2251739 h 1816"/>
              <a:gd name="T36" fmla="*/ 1004594 w 1816"/>
              <a:gd name="T37" fmla="*/ 2165427 h 1816"/>
              <a:gd name="T38" fmla="*/ 1240521 w 1816"/>
              <a:gd name="T39" fmla="*/ 2173043 h 1816"/>
              <a:gd name="T40" fmla="*/ 1506891 w 1816"/>
              <a:gd name="T41" fmla="*/ 2251739 h 1816"/>
              <a:gd name="T42" fmla="*/ 1719987 w 1816"/>
              <a:gd name="T43" fmla="*/ 2002956 h 1816"/>
              <a:gd name="T44" fmla="*/ 1935619 w 1816"/>
              <a:gd name="T45" fmla="*/ 1810023 h 1816"/>
              <a:gd name="T46" fmla="*/ 2057388 w 1816"/>
              <a:gd name="T47" fmla="*/ 1624705 h 1816"/>
              <a:gd name="T48" fmla="*/ 2141104 w 1816"/>
              <a:gd name="T49" fmla="*/ 1406385 h 1816"/>
              <a:gd name="T50" fmla="*/ 1151732 w 1816"/>
              <a:gd name="T51" fmla="*/ 2048651 h 1816"/>
              <a:gd name="T52" fmla="*/ 971615 w 1816"/>
              <a:gd name="T53" fmla="*/ 2030881 h 1816"/>
              <a:gd name="T54" fmla="*/ 763593 w 1816"/>
              <a:gd name="T55" fmla="*/ 1959800 h 1816"/>
              <a:gd name="T56" fmla="*/ 580939 w 1816"/>
              <a:gd name="T57" fmla="*/ 1843025 h 1816"/>
              <a:gd name="T58" fmla="*/ 433802 w 1816"/>
              <a:gd name="T59" fmla="*/ 1688170 h 1816"/>
              <a:gd name="T60" fmla="*/ 324717 w 1816"/>
              <a:gd name="T61" fmla="*/ 1500313 h 1816"/>
              <a:gd name="T62" fmla="*/ 266370 w 1816"/>
              <a:gd name="T63" fmla="*/ 1289609 h 1816"/>
              <a:gd name="T64" fmla="*/ 256222 w 1816"/>
              <a:gd name="T65" fmla="*/ 1106830 h 1816"/>
              <a:gd name="T66" fmla="*/ 296812 w 1816"/>
              <a:gd name="T67" fmla="*/ 885972 h 1816"/>
              <a:gd name="T68" fmla="*/ 385602 w 1816"/>
              <a:gd name="T69" fmla="*/ 687961 h 1816"/>
              <a:gd name="T70" fmla="*/ 517518 w 1816"/>
              <a:gd name="T71" fmla="*/ 517875 h 1816"/>
              <a:gd name="T72" fmla="*/ 687487 w 1816"/>
              <a:gd name="T73" fmla="*/ 385867 h 1816"/>
              <a:gd name="T74" fmla="*/ 885362 w 1816"/>
              <a:gd name="T75" fmla="*/ 297016 h 1816"/>
              <a:gd name="T76" fmla="*/ 1106068 w 1816"/>
              <a:gd name="T77" fmla="*/ 256399 h 1816"/>
              <a:gd name="T78" fmla="*/ 1286185 w 1816"/>
              <a:gd name="T79" fmla="*/ 266553 h 1816"/>
              <a:gd name="T80" fmla="*/ 1499280 w 1816"/>
              <a:gd name="T81" fmla="*/ 327480 h 1816"/>
              <a:gd name="T82" fmla="*/ 1687008 w 1816"/>
              <a:gd name="T83" fmla="*/ 434101 h 1816"/>
              <a:gd name="T84" fmla="*/ 1841756 w 1816"/>
              <a:gd name="T85" fmla="*/ 581340 h 1816"/>
              <a:gd name="T86" fmla="*/ 1958451 w 1816"/>
              <a:gd name="T87" fmla="*/ 764119 h 1816"/>
              <a:gd name="T88" fmla="*/ 2026946 w 1816"/>
              <a:gd name="T89" fmla="*/ 972284 h 1816"/>
              <a:gd name="T90" fmla="*/ 2047241 w 1816"/>
              <a:gd name="T91" fmla="*/ 1152525 h 1816"/>
              <a:gd name="T92" fmla="*/ 2019335 w 1816"/>
              <a:gd name="T93" fmla="*/ 1375922 h 1816"/>
              <a:gd name="T94" fmla="*/ 1938156 w 1816"/>
              <a:gd name="T95" fmla="*/ 1579010 h 1816"/>
              <a:gd name="T96" fmla="*/ 1813850 w 1816"/>
              <a:gd name="T97" fmla="*/ 1754174 h 1816"/>
              <a:gd name="T98" fmla="*/ 1651492 w 1816"/>
              <a:gd name="T99" fmla="*/ 1893797 h 1816"/>
              <a:gd name="T100" fmla="*/ 1458691 w 1816"/>
              <a:gd name="T101" fmla="*/ 1992802 h 1816"/>
              <a:gd name="T102" fmla="*/ 1243058 w 1816"/>
              <a:gd name="T103" fmla="*/ 2043574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bg1">
              <a:alpha val="50000"/>
            </a:schemeClr>
          </a:solidFill>
          <a:ln>
            <a:noFill/>
          </a:ln>
          <a:effectLst>
            <a:outerShdw blurRad="63500" sx="102000" sy="102000" algn="ctr" rotWithShape="0">
              <a:prstClr val="black">
                <a:alpha val="40000"/>
              </a:prstClr>
            </a:outerShdw>
          </a:effectLst>
        </p:spPr>
        <p:txBody>
          <a:bodyPr wrap="none" anchor="ctr"/>
          <a:lstStyle/>
          <a:p>
            <a:endParaRPr lang="zh-CN" altLang="en-US"/>
          </a:p>
        </p:txBody>
      </p:sp>
      <p:sp>
        <p:nvSpPr>
          <p:cNvPr id="20" name="Oval 680"/>
          <p:cNvSpPr>
            <a:spLocks noChangeArrowheads="1"/>
          </p:cNvSpPr>
          <p:nvPr/>
        </p:nvSpPr>
        <p:spPr bwMode="auto">
          <a:xfrm rot="21275257">
            <a:off x="7508717" y="3813844"/>
            <a:ext cx="2187430" cy="2187430"/>
          </a:xfrm>
          <a:prstGeom prst="ellipse">
            <a:avLst/>
          </a:prstGeom>
          <a:solidFill>
            <a:srgbClr val="00B0F0">
              <a:alpha val="70000"/>
            </a:srgbClr>
          </a:solidFill>
          <a:ln>
            <a:noFill/>
          </a:ln>
          <a:effectLst>
            <a:outerShdw blurRad="63500" sx="102000" sy="102000" algn="ctr" rotWithShape="0">
              <a:prstClr val="black">
                <a:alpha val="40000"/>
              </a:prstClr>
            </a:outerShdw>
          </a:effectLst>
        </p:spPr>
        <p:txBody>
          <a:bodyPr wrap="none" anchor="ctr"/>
          <a:lstStyle>
            <a:lvl1pPr eaLnBrk="0" hangingPunct="0">
              <a:defRPr kumimoji="1">
                <a:solidFill>
                  <a:schemeClr val="tx1"/>
                </a:solidFill>
                <a:latin typeface="Gulim" panose="020B0600000101010101" pitchFamily="34" charset="-127"/>
                <a:ea typeface="Gulim" panose="020B0600000101010101" pitchFamily="34" charset="-127"/>
              </a:defRPr>
            </a:lvl1pPr>
            <a:lvl2pPr marL="742950" indent="-285750" eaLnBrk="0" hangingPunct="0">
              <a:defRPr kumimoji="1">
                <a:solidFill>
                  <a:schemeClr val="tx1"/>
                </a:solidFill>
                <a:latin typeface="Gulim" panose="020B0600000101010101" pitchFamily="34" charset="-127"/>
                <a:ea typeface="Gulim" panose="020B0600000101010101" pitchFamily="34" charset="-127"/>
              </a:defRPr>
            </a:lvl2pPr>
            <a:lvl3pPr marL="1143000" indent="-228600" eaLnBrk="0" hangingPunct="0">
              <a:defRPr kumimoji="1">
                <a:solidFill>
                  <a:schemeClr val="tx1"/>
                </a:solidFill>
                <a:latin typeface="Gulim" panose="020B0600000101010101" pitchFamily="34" charset="-127"/>
                <a:ea typeface="Gulim" panose="020B0600000101010101" pitchFamily="34" charset="-127"/>
              </a:defRPr>
            </a:lvl3pPr>
            <a:lvl4pPr marL="1600200" indent="-228600" eaLnBrk="0" hangingPunct="0">
              <a:defRPr kumimoji="1">
                <a:solidFill>
                  <a:schemeClr val="tx1"/>
                </a:solidFill>
                <a:latin typeface="Gulim" panose="020B0600000101010101" pitchFamily="34" charset="-127"/>
                <a:ea typeface="Gulim" panose="020B0600000101010101" pitchFamily="34" charset="-127"/>
              </a:defRPr>
            </a:lvl4pPr>
            <a:lvl5pPr marL="2057400" indent="-228600" eaLnBrk="0" hangingPunct="0">
              <a:defRPr kumimoji="1">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0"/>
              </a:spcBef>
              <a:spcAft>
                <a:spcPct val="0"/>
              </a:spcAft>
              <a:defRPr kumimoji="1">
                <a:solidFill>
                  <a:schemeClr val="tx1"/>
                </a:solidFill>
                <a:latin typeface="Gulim" panose="020B0600000101010101" pitchFamily="34" charset="-127"/>
                <a:ea typeface="Gulim" panose="020B0600000101010101" pitchFamily="34" charset="-127"/>
              </a:defRPr>
            </a:lvl9pPr>
          </a:lstStyle>
          <a:p>
            <a:pPr eaLnBrk="1" hangingPunct="1"/>
            <a:endParaRPr lang="ko-KR" altLang="en-US"/>
          </a:p>
        </p:txBody>
      </p:sp>
      <p:sp>
        <p:nvSpPr>
          <p:cNvPr id="21" name="Freeform 675"/>
          <p:cNvSpPr>
            <a:spLocks noEditPoints="1"/>
          </p:cNvSpPr>
          <p:nvPr/>
        </p:nvSpPr>
        <p:spPr bwMode="auto">
          <a:xfrm rot="21275257">
            <a:off x="2072831" y="1663745"/>
            <a:ext cx="3429000" cy="3429000"/>
          </a:xfrm>
          <a:custGeom>
            <a:avLst/>
            <a:gdLst>
              <a:gd name="T0" fmla="*/ 3285144 w 2622"/>
              <a:gd name="T1" fmla="*/ 1506563 h 2622"/>
              <a:gd name="T2" fmla="*/ 3217140 w 2622"/>
              <a:gd name="T3" fmla="*/ 1216236 h 2622"/>
              <a:gd name="T4" fmla="*/ 3154366 w 2622"/>
              <a:gd name="T5" fmla="*/ 776822 h 2622"/>
              <a:gd name="T6" fmla="*/ 2898041 w 2622"/>
              <a:gd name="T7" fmla="*/ 664352 h 2622"/>
              <a:gd name="T8" fmla="*/ 2678334 w 2622"/>
              <a:gd name="T9" fmla="*/ 460339 h 2622"/>
              <a:gd name="T10" fmla="*/ 2424625 w 2622"/>
              <a:gd name="T11" fmla="*/ 300789 h 2622"/>
              <a:gd name="T12" fmla="*/ 2068908 w 2622"/>
              <a:gd name="T13" fmla="*/ 34002 h 2622"/>
              <a:gd name="T14" fmla="*/ 1807352 w 2622"/>
              <a:gd name="T15" fmla="*/ 136009 h 2622"/>
              <a:gd name="T16" fmla="*/ 1509178 w 2622"/>
              <a:gd name="T17" fmla="*/ 146471 h 2622"/>
              <a:gd name="T18" fmla="*/ 1216236 w 2622"/>
              <a:gd name="T19" fmla="*/ 211860 h 2622"/>
              <a:gd name="T20" fmla="*/ 776822 w 2622"/>
              <a:gd name="T21" fmla="*/ 277249 h 2622"/>
              <a:gd name="T22" fmla="*/ 664352 w 2622"/>
              <a:gd name="T23" fmla="*/ 530959 h 2622"/>
              <a:gd name="T24" fmla="*/ 460339 w 2622"/>
              <a:gd name="T25" fmla="*/ 750666 h 2622"/>
              <a:gd name="T26" fmla="*/ 300789 w 2622"/>
              <a:gd name="T27" fmla="*/ 1004375 h 2622"/>
              <a:gd name="T28" fmla="*/ 34002 w 2622"/>
              <a:gd name="T29" fmla="*/ 1360092 h 2622"/>
              <a:gd name="T30" fmla="*/ 136009 w 2622"/>
              <a:gd name="T31" fmla="*/ 1621648 h 2622"/>
              <a:gd name="T32" fmla="*/ 146471 w 2622"/>
              <a:gd name="T33" fmla="*/ 1922437 h 2622"/>
              <a:gd name="T34" fmla="*/ 214476 w 2622"/>
              <a:gd name="T35" fmla="*/ 2212764 h 2622"/>
              <a:gd name="T36" fmla="*/ 277249 w 2622"/>
              <a:gd name="T37" fmla="*/ 2652178 h 2622"/>
              <a:gd name="T38" fmla="*/ 533574 w 2622"/>
              <a:gd name="T39" fmla="*/ 2767263 h 2622"/>
              <a:gd name="T40" fmla="*/ 753281 w 2622"/>
              <a:gd name="T41" fmla="*/ 2971277 h 2622"/>
              <a:gd name="T42" fmla="*/ 1006991 w 2622"/>
              <a:gd name="T43" fmla="*/ 3130826 h 2622"/>
              <a:gd name="T44" fmla="*/ 1362707 w 2622"/>
              <a:gd name="T45" fmla="*/ 3394998 h 2622"/>
              <a:gd name="T46" fmla="*/ 1621648 w 2622"/>
              <a:gd name="T47" fmla="*/ 3295606 h 2622"/>
              <a:gd name="T48" fmla="*/ 1922437 w 2622"/>
              <a:gd name="T49" fmla="*/ 3285144 h 2622"/>
              <a:gd name="T50" fmla="*/ 2215380 w 2622"/>
              <a:gd name="T51" fmla="*/ 3217140 h 2622"/>
              <a:gd name="T52" fmla="*/ 2652178 w 2622"/>
              <a:gd name="T53" fmla="*/ 3154366 h 2622"/>
              <a:gd name="T54" fmla="*/ 2767263 w 2622"/>
              <a:gd name="T55" fmla="*/ 2898041 h 2622"/>
              <a:gd name="T56" fmla="*/ 2971277 w 2622"/>
              <a:gd name="T57" fmla="*/ 2678334 h 2622"/>
              <a:gd name="T58" fmla="*/ 3130826 w 2622"/>
              <a:gd name="T59" fmla="*/ 2424625 h 2622"/>
              <a:gd name="T60" fmla="*/ 3394998 w 2622"/>
              <a:gd name="T61" fmla="*/ 2068908 h 2622"/>
              <a:gd name="T62" fmla="*/ 3295606 w 2622"/>
              <a:gd name="T63" fmla="*/ 1807352 h 2622"/>
              <a:gd name="T64" fmla="*/ 1493485 w 2622"/>
              <a:gd name="T65" fmla="*/ 3149135 h 2622"/>
              <a:gd name="T66" fmla="*/ 1085458 w 2622"/>
              <a:gd name="T67" fmla="*/ 3023588 h 2622"/>
              <a:gd name="T68" fmla="*/ 740204 w 2622"/>
              <a:gd name="T69" fmla="*/ 2788188 h 2622"/>
              <a:gd name="T70" fmla="*/ 473416 w 2622"/>
              <a:gd name="T71" fmla="*/ 2466474 h 2622"/>
              <a:gd name="T72" fmla="*/ 311252 w 2622"/>
              <a:gd name="T73" fmla="*/ 2076755 h 2622"/>
              <a:gd name="T74" fmla="*/ 264172 w 2622"/>
              <a:gd name="T75" fmla="*/ 1715808 h 2622"/>
              <a:gd name="T76" fmla="*/ 329561 w 2622"/>
              <a:gd name="T77" fmla="*/ 1284240 h 2622"/>
              <a:gd name="T78" fmla="*/ 512650 w 2622"/>
              <a:gd name="T79" fmla="*/ 904984 h 2622"/>
              <a:gd name="T80" fmla="*/ 792515 w 2622"/>
              <a:gd name="T81" fmla="*/ 596348 h 2622"/>
              <a:gd name="T82" fmla="*/ 1150847 w 2622"/>
              <a:gd name="T83" fmla="*/ 379256 h 2622"/>
              <a:gd name="T84" fmla="*/ 1566721 w 2622"/>
              <a:gd name="T85" fmla="*/ 272018 h 2622"/>
              <a:gd name="T86" fmla="*/ 1935515 w 2622"/>
              <a:gd name="T87" fmla="*/ 279865 h 2622"/>
              <a:gd name="T88" fmla="*/ 2343542 w 2622"/>
              <a:gd name="T89" fmla="*/ 408027 h 2622"/>
              <a:gd name="T90" fmla="*/ 2691412 w 2622"/>
              <a:gd name="T91" fmla="*/ 640812 h 2622"/>
              <a:gd name="T92" fmla="*/ 2955584 w 2622"/>
              <a:gd name="T93" fmla="*/ 962526 h 2622"/>
              <a:gd name="T94" fmla="*/ 3120364 w 2622"/>
              <a:gd name="T95" fmla="*/ 1352245 h 2622"/>
              <a:gd name="T96" fmla="*/ 3167444 w 2622"/>
              <a:gd name="T97" fmla="*/ 1715808 h 2622"/>
              <a:gd name="T98" fmla="*/ 3102055 w 2622"/>
              <a:gd name="T99" fmla="*/ 2147375 h 2622"/>
              <a:gd name="T100" fmla="*/ 2918966 w 2622"/>
              <a:gd name="T101" fmla="*/ 2526632 h 2622"/>
              <a:gd name="T102" fmla="*/ 2639101 w 2622"/>
              <a:gd name="T103" fmla="*/ 2835268 h 2622"/>
              <a:gd name="T104" fmla="*/ 2280769 w 2622"/>
              <a:gd name="T105" fmla="*/ 3052359 h 2622"/>
              <a:gd name="T106" fmla="*/ 1864895 w 2622"/>
              <a:gd name="T107" fmla="*/ 315959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bg1">
              <a:alpha val="50000"/>
            </a:schemeClr>
          </a:solidFill>
          <a:ln>
            <a:noFill/>
          </a:ln>
          <a:effectLst>
            <a:outerShdw blurRad="63500" sx="102000" sy="102000" algn="ctr" rotWithShape="0">
              <a:prstClr val="black">
                <a:alpha val="40000"/>
              </a:prstClr>
            </a:outerShdw>
          </a:effectLst>
        </p:spPr>
        <p:txBody>
          <a:bodyPr wrap="none" anchor="ctr"/>
          <a:lstStyle/>
          <a:p>
            <a:endParaRPr lang="zh-CN" altLang="en-US"/>
          </a:p>
        </p:txBody>
      </p:sp>
      <p:sp>
        <p:nvSpPr>
          <p:cNvPr id="22" name="矩形 21"/>
          <p:cNvSpPr/>
          <p:nvPr/>
        </p:nvSpPr>
        <p:spPr>
          <a:xfrm>
            <a:off x="2894008" y="2137976"/>
            <a:ext cx="1787575" cy="384810"/>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实用性原则</a:t>
            </a:r>
          </a:p>
        </p:txBody>
      </p:sp>
      <p:sp>
        <p:nvSpPr>
          <p:cNvPr id="25" name="矩形 24"/>
          <p:cNvSpPr/>
          <p:nvPr/>
        </p:nvSpPr>
        <p:spPr>
          <a:xfrm>
            <a:off x="7808720" y="4086016"/>
            <a:ext cx="1787575" cy="1756410"/>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标准性原则</a:t>
            </a:r>
          </a:p>
          <a:p>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设计应依照国家和地区的有关标准进行，确保系统的扩充性和扩展性</a:t>
            </a:r>
          </a:p>
        </p:txBody>
      </p:sp>
      <p:sp>
        <p:nvSpPr>
          <p:cNvPr id="26" name="矩形 25"/>
          <p:cNvSpPr/>
          <p:nvPr/>
        </p:nvSpPr>
        <p:spPr>
          <a:xfrm>
            <a:off x="5844498" y="2134436"/>
            <a:ext cx="1787575" cy="1756410"/>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可靠性原则</a:t>
            </a:r>
          </a:p>
          <a:p>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整个速录员评测系统的安全性、可靠性和容错能力必须予以高度重视。</a:t>
            </a:r>
          </a:p>
        </p:txBody>
      </p:sp>
      <p:sp>
        <p:nvSpPr>
          <p:cNvPr id="2" name="文本框 1"/>
          <p:cNvSpPr txBox="1"/>
          <p:nvPr/>
        </p:nvSpPr>
        <p:spPr>
          <a:xfrm>
            <a:off x="3481070" y="467995"/>
            <a:ext cx="4109720" cy="579120"/>
          </a:xfrm>
          <a:prstGeom prst="rect">
            <a:avLst/>
          </a:prstGeom>
          <a:noFill/>
        </p:spPr>
        <p:txBody>
          <a:bodyPr wrap="square" rtlCol="0">
            <a:spAutoFit/>
          </a:bodyPr>
          <a:lstStyle/>
          <a:p>
            <a:r>
              <a:rPr lang="zh-CN" altLang="en-US" sz="3200"/>
              <a:t>设计原则</a:t>
            </a:r>
          </a:p>
        </p:txBody>
      </p:sp>
      <p:sp>
        <p:nvSpPr>
          <p:cNvPr id="23" name="文本框 22"/>
          <p:cNvSpPr txBox="1"/>
          <p:nvPr/>
        </p:nvSpPr>
        <p:spPr>
          <a:xfrm>
            <a:off x="2425700" y="2560320"/>
            <a:ext cx="2722245" cy="1737360"/>
          </a:xfrm>
          <a:prstGeom prst="rect">
            <a:avLst/>
          </a:prstGeom>
          <a:noFill/>
        </p:spPr>
        <p:txBody>
          <a:bodyPr wrap="square" rtlCol="0">
            <a:spAutoFit/>
          </a:bodyPr>
          <a:lstStyle/>
          <a:p>
            <a:r>
              <a:rPr lang="zh-CN" altLang="en-US">
                <a:solidFill>
                  <a:schemeClr val="bg1"/>
                </a:solidFill>
              </a:rPr>
              <a:t>对速录员用户来说，一个程序最重要的是以实用为核心，摒弃掉那些华而不实，只能充作摆设的功能，系统以实用性、易用性和人性化为主。</a:t>
            </a:r>
          </a:p>
        </p:txBody>
      </p:sp>
    </p:spTree>
  </p:cSld>
  <p:clrMapOvr>
    <a:masterClrMapping/>
  </p:clrMapOvr>
  <mc:AlternateContent xmlns:mc="http://schemas.openxmlformats.org/markup-compatibility/2006" xmlns:p14="http://schemas.microsoft.com/office/powerpoint/2010/main">
    <mc:Choice Requires="p14">
      <p:transition spd="slow" p14:dur="900" advClick="0" advTm="9267">
        <p14:flythrough hasBounce="1"/>
      </p:transition>
    </mc:Choice>
    <mc:Fallback xmlns="">
      <p:transition spd="slow" advClick="0" advTm="9267">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290" y="561340"/>
            <a:ext cx="9484995" cy="1188720"/>
          </a:xfrm>
          <a:prstGeom prst="rect">
            <a:avLst/>
          </a:prstGeom>
          <a:noFill/>
        </p:spPr>
        <p:txBody>
          <a:bodyPr wrap="square" rtlCol="0">
            <a:spAutoFit/>
          </a:bodyPr>
          <a:lstStyle/>
          <a:p>
            <a:r>
              <a:rPr lang="zh-CN" altLang="en-US" sz="3600">
                <a:solidFill>
                  <a:schemeClr val="tx1"/>
                </a:solidFill>
              </a:rPr>
              <a:t>需求分析</a:t>
            </a:r>
          </a:p>
          <a:p>
            <a:r>
              <a:rPr lang="zh-CN" altLang="en-US" sz="3600">
                <a:solidFill>
                  <a:schemeClr val="tx1"/>
                </a:solidFill>
              </a:rPr>
              <a:t>该项目需要实现的基本功能点</a:t>
            </a:r>
          </a:p>
        </p:txBody>
      </p:sp>
      <p:sp>
        <p:nvSpPr>
          <p:cNvPr id="3" name="文本框 2"/>
          <p:cNvSpPr txBox="1"/>
          <p:nvPr/>
        </p:nvSpPr>
        <p:spPr>
          <a:xfrm>
            <a:off x="1087755" y="2045335"/>
            <a:ext cx="9155430" cy="3375025"/>
          </a:xfrm>
          <a:prstGeom prst="rect">
            <a:avLst/>
          </a:prstGeom>
          <a:noFill/>
        </p:spPr>
        <p:txBody>
          <a:bodyPr wrap="square" rtlCol="0">
            <a:spAutoFit/>
          </a:bodyPr>
          <a:lstStyle/>
          <a:p>
            <a:r>
              <a:rPr lang="zh-CN" altLang="en-US" sz="2400">
                <a:solidFill>
                  <a:schemeClr val="tx1"/>
                </a:solidFill>
              </a:rPr>
              <a:t>1.音频播放：音频文件的格式为MP3或者WMA，使用MCI中的相关函数</a:t>
            </a:r>
          </a:p>
          <a:p>
            <a:r>
              <a:rPr lang="zh-CN" altLang="en-US" sz="2400">
                <a:solidFill>
                  <a:schemeClr val="tx1"/>
                </a:solidFill>
              </a:rPr>
              <a:t>2.文字录入及身份证校验：根据音频文件播放的内容，使用“Edit Box”控件录入，录入身份证之后应该校验身份证的长度及相关信息的合法性。</a:t>
            </a:r>
          </a:p>
          <a:p>
            <a:r>
              <a:rPr lang="zh-CN" altLang="en-US" sz="2400">
                <a:solidFill>
                  <a:schemeClr val="tx1"/>
                </a:solidFill>
              </a:rPr>
              <a:t>3.倒计时：设置一个定时器，每隔一秒钟刷新一次剩余时，当剩余时间为零时不能再录入文字。</a:t>
            </a:r>
          </a:p>
          <a:p>
            <a:endParaRPr lang="zh-CN" altLang="en-US" sz="2400">
              <a:solidFill>
                <a:schemeClr val="tx1"/>
              </a:solidFill>
            </a:endParaRPr>
          </a:p>
          <a:p>
            <a:endParaRPr lang="zh-CN" altLang="en-US" sz="2400">
              <a:solidFill>
                <a:schemeClr val="tx1"/>
              </a:solidFill>
            </a:endParaRPr>
          </a:p>
        </p:txBody>
      </p:sp>
    </p:spTree>
  </p:cSld>
  <p:clrMapOvr>
    <a:masterClrMapping/>
  </p:clrMapOvr>
  <p:transition advTm="1043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90015" y="2088515"/>
            <a:ext cx="9054465" cy="1894840"/>
          </a:xfrm>
          <a:prstGeom prst="rect">
            <a:avLst/>
          </a:prstGeom>
          <a:noFill/>
        </p:spPr>
        <p:txBody>
          <a:bodyPr wrap="square" rtlCol="0" anchor="t">
            <a:spAutoFit/>
          </a:bodyPr>
          <a:lstStyle/>
          <a:p>
            <a:r>
              <a:rPr lang="zh-CN" altLang="en-US" sz="2800">
                <a:solidFill>
                  <a:schemeClr val="tx1"/>
                </a:solidFill>
                <a:sym typeface="+mn-ea"/>
              </a:rPr>
              <a:t>4.配置文件：通过读取.ini文件获取评测时长、可选的音频文件个数</a:t>
            </a:r>
          </a:p>
          <a:p>
            <a:r>
              <a:rPr lang="zh-CN" altLang="en-US" sz="2800">
                <a:solidFill>
                  <a:schemeClr val="tx1"/>
                </a:solidFill>
                <a:sym typeface="+mn-ea"/>
              </a:rPr>
              <a:t>、音频文件格式、最大录入速度、录入速度与准确率的权重等信息。</a:t>
            </a:r>
          </a:p>
        </p:txBody>
      </p:sp>
      <p:sp>
        <p:nvSpPr>
          <p:cNvPr id="5" name="文本框 4"/>
          <p:cNvSpPr txBox="1"/>
          <p:nvPr/>
        </p:nvSpPr>
        <p:spPr>
          <a:xfrm>
            <a:off x="5077460" y="3350260"/>
            <a:ext cx="2540000" cy="427990"/>
          </a:xfrm>
          <a:prstGeom prst="rect">
            <a:avLst/>
          </a:prstGeom>
          <a:noFill/>
        </p:spPr>
        <p:txBody>
          <a:bodyPr wrap="square" rtlCol="0" anchor="t">
            <a:spAutoFit/>
          </a:bodyPr>
          <a:lstStyle/>
          <a:p>
            <a:r>
              <a:rPr lang="zh-CN" altLang="en-US"/>
              <a:t> </a:t>
            </a:r>
          </a:p>
        </p:txBody>
      </p:sp>
      <p:sp>
        <p:nvSpPr>
          <p:cNvPr id="3" name="文本框 2"/>
          <p:cNvSpPr txBox="1"/>
          <p:nvPr/>
        </p:nvSpPr>
        <p:spPr>
          <a:xfrm>
            <a:off x="2207260" y="4520565"/>
            <a:ext cx="7632065" cy="1312545"/>
          </a:xfrm>
          <a:prstGeom prst="rect">
            <a:avLst/>
          </a:prstGeom>
          <a:noFill/>
        </p:spPr>
        <p:txBody>
          <a:bodyPr wrap="square" rtlCol="0" anchor="t">
            <a:spAutoFit/>
          </a:bodyPr>
          <a:lstStyle/>
          <a:p>
            <a:r>
              <a:rPr lang="zh-CN" altLang="en-US" sz="3600">
                <a:solidFill>
                  <a:schemeClr val="tx1"/>
                </a:solidFill>
                <a:sym typeface="+mn-ea"/>
              </a:rPr>
              <a:t>是否需要加密配置文件</a:t>
            </a:r>
            <a:r>
              <a:rPr lang="en-US" altLang="zh-CN" sz="3600">
                <a:solidFill>
                  <a:schemeClr val="tx1"/>
                </a:solidFill>
                <a:sym typeface="+mn-ea"/>
              </a:rPr>
              <a:t>ini</a:t>
            </a:r>
            <a:r>
              <a:rPr lang="zh-CN" altLang="en-US" sz="3600">
                <a:solidFill>
                  <a:schemeClr val="tx1"/>
                </a:solidFill>
                <a:sym typeface="+mn-ea"/>
              </a:rPr>
              <a:t>，</a:t>
            </a:r>
          </a:p>
          <a:p>
            <a:r>
              <a:rPr lang="zh-CN" altLang="en-US" sz="3600">
                <a:solidFill>
                  <a:schemeClr val="tx1"/>
                </a:solidFill>
                <a:sym typeface="+mn-ea"/>
              </a:rPr>
              <a:t>防止考生修改时间等配置信息。</a:t>
            </a:r>
          </a:p>
        </p:txBody>
      </p:sp>
    </p:spTree>
  </p:cSld>
  <p:clrMapOvr>
    <a:masterClrMapping/>
  </p:clrMapOvr>
  <p:transition advTm="1053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6130" y="328930"/>
            <a:ext cx="10930255" cy="5661025"/>
          </a:xfrm>
          <a:prstGeom prst="rect">
            <a:avLst/>
          </a:prstGeom>
          <a:noFill/>
        </p:spPr>
        <p:txBody>
          <a:bodyPr wrap="square" rtlCol="0">
            <a:spAutoFit/>
          </a:bodyPr>
          <a:lstStyle/>
          <a:p>
            <a:endParaRPr lang="zh-CN" altLang="en-US" sz="2400">
              <a:solidFill>
                <a:schemeClr val="tx1"/>
              </a:solidFill>
              <a:sym typeface="+mn-ea"/>
            </a:endParaRPr>
          </a:p>
          <a:p>
            <a:endParaRPr lang="zh-CN" altLang="en-US" sz="2400">
              <a:solidFill>
                <a:schemeClr val="tx1"/>
              </a:solidFill>
              <a:sym typeface="+mn-ea"/>
            </a:endParaRPr>
          </a:p>
          <a:p>
            <a:r>
              <a:rPr lang="zh-CN" altLang="en-US" sz="2400">
                <a:solidFill>
                  <a:schemeClr val="tx1"/>
                </a:solidFill>
                <a:sym typeface="+mn-ea"/>
              </a:rPr>
              <a:t>5.成绩评定：通过编辑距离（Edit Distance）算法，计算录入文字与标准答案之间的相似度，即：准确率。另外，根据录入速度和准确率以及所设定的权重，根据如下公式计算最终成绩。</a:t>
            </a:r>
          </a:p>
          <a:p>
            <a:r>
              <a:rPr lang="zh-CN" altLang="en-US" sz="2400">
                <a:solidFill>
                  <a:schemeClr val="tx1"/>
                </a:solidFill>
                <a:sym typeface="+mn-ea"/>
              </a:rPr>
              <a:t>score = percentage_accuracy * accuracy + percentage_speed * speed</a:t>
            </a:r>
          </a:p>
          <a:p>
            <a:endParaRPr lang="zh-CN" altLang="en-US" sz="2400">
              <a:solidFill>
                <a:schemeClr val="tx1"/>
              </a:solidFill>
              <a:sym typeface="+mn-ea"/>
            </a:endParaRPr>
          </a:p>
          <a:p>
            <a:endParaRPr lang="zh-CN" altLang="en-US" sz="2400">
              <a:solidFill>
                <a:schemeClr val="tx1"/>
              </a:solidFill>
              <a:sym typeface="+mn-ea"/>
            </a:endParaRPr>
          </a:p>
          <a:p>
            <a:endParaRPr lang="zh-CN" altLang="en-US" sz="2400">
              <a:solidFill>
                <a:schemeClr val="tx1"/>
              </a:solidFill>
              <a:sym typeface="+mn-ea"/>
            </a:endParaRPr>
          </a:p>
          <a:p>
            <a:endParaRPr lang="zh-CN" altLang="en-US" sz="2400">
              <a:solidFill>
                <a:schemeClr val="tx1"/>
              </a:solidFill>
              <a:sym typeface="+mn-ea"/>
            </a:endParaRPr>
          </a:p>
          <a:p>
            <a:endParaRPr lang="zh-CN" altLang="en-US" sz="2400">
              <a:solidFill>
                <a:schemeClr val="tx1"/>
              </a:solidFill>
              <a:sym typeface="+mn-ea"/>
            </a:endParaRPr>
          </a:p>
          <a:p>
            <a:r>
              <a:rPr lang="zh-CN" altLang="en-US" sz="2400">
                <a:solidFill>
                  <a:schemeClr val="tx1"/>
                </a:solidFill>
                <a:sym typeface="+mn-ea"/>
              </a:rPr>
              <a:t>6.成绩单打印：利用PDFLib工具，将评测用户的个人信息（准考证号、身份证号等）、录入的文字及其成绩等内容写入一个PDF文件，防止评测用户自行修改相关内容。</a:t>
            </a:r>
          </a:p>
          <a:p>
            <a:r>
              <a:rPr lang="zh-CN" altLang="en-US" sz="2400">
                <a:solidFill>
                  <a:schemeClr val="tx1"/>
                </a:solidFill>
                <a:sym typeface="+mn-ea"/>
              </a:rPr>
              <a:t>   </a:t>
            </a:r>
          </a:p>
        </p:txBody>
      </p:sp>
    </p:spTree>
  </p:cSld>
  <p:clrMapOvr>
    <a:masterClrMapping/>
  </p:clrMapOvr>
  <p:transition advTm="931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9325" y="1041400"/>
            <a:ext cx="10694035" cy="1664970"/>
          </a:xfrm>
          <a:prstGeom prst="rect">
            <a:avLst/>
          </a:prstGeom>
          <a:noFill/>
        </p:spPr>
        <p:txBody>
          <a:bodyPr wrap="square" rtlCol="0" anchor="t">
            <a:spAutoFit/>
          </a:bodyPr>
          <a:lstStyle/>
          <a:p>
            <a:r>
              <a:rPr lang="zh-CN" altLang="en-US" sz="3200">
                <a:sym typeface="+mn-ea"/>
              </a:rPr>
              <a:t>7.加密算法：为了保证标准答案文件的安全性，</a:t>
            </a:r>
          </a:p>
          <a:p>
            <a:r>
              <a:rPr lang="zh-CN" altLang="en-US" sz="3200">
                <a:sym typeface="+mn-ea"/>
              </a:rPr>
              <a:t>需要将其加密处理（采用了BASE64加密算法），</a:t>
            </a:r>
          </a:p>
          <a:p>
            <a:r>
              <a:rPr lang="zh-CN" altLang="en-US" sz="3200">
                <a:sym typeface="+mn-ea"/>
              </a:rPr>
              <a:t>防止评测人员找到标准答案文件，拷贝其中内容。</a:t>
            </a:r>
            <a:endParaRPr lang="zh-CN" altLang="en-US" sz="3200"/>
          </a:p>
        </p:txBody>
      </p:sp>
      <p:pic>
        <p:nvPicPr>
          <p:cNvPr id="5" name="图片 4"/>
          <p:cNvPicPr>
            <a:picLocks noChangeAspect="1"/>
          </p:cNvPicPr>
          <p:nvPr/>
        </p:nvPicPr>
        <p:blipFill>
          <a:blip r:embed="rId2"/>
          <a:stretch>
            <a:fillRect/>
          </a:stretch>
        </p:blipFill>
        <p:spPr>
          <a:xfrm>
            <a:off x="871220" y="3211195"/>
            <a:ext cx="10450195" cy="2439035"/>
          </a:xfrm>
          <a:prstGeom prst="rect">
            <a:avLst/>
          </a:prstGeom>
        </p:spPr>
      </p:pic>
    </p:spTree>
  </p:cSld>
  <p:clrMapOvr>
    <a:masterClrMapping/>
  </p:clrMapOvr>
  <p:transition advTm="13338"/>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41395" y="223075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09"/>
          <p:cNvSpPr txBox="1"/>
          <p:nvPr/>
        </p:nvSpPr>
        <p:spPr>
          <a:xfrm>
            <a:off x="5567680" y="1361440"/>
            <a:ext cx="6527165" cy="2896870"/>
          </a:xfrm>
          <a:prstGeom prst="rect">
            <a:avLst/>
          </a:prstGeom>
          <a:noFill/>
        </p:spPr>
        <p:txBody>
          <a:bodyPr wrap="square" rtlCol="0" anchor="t">
            <a:spAutoFit/>
          </a:bodyPr>
          <a:lstStyle/>
          <a:p>
            <a:r>
              <a:rPr lang="zh-CN" altLang="en-US">
                <a:sym typeface="+mn-ea"/>
              </a:rPr>
              <a:t>Base64是网络上最常见的用于传输8Bit字节代码的编码方式之一，在发送电子邮件时，服务器认证的用户名和密码需要用Base64编码，附件也需要用Base64编码。</a:t>
            </a:r>
            <a:endParaRPr lang="zh-CN" altLang="en-US"/>
          </a:p>
          <a:p>
            <a:r>
              <a:rPr lang="zh-CN" altLang="en-US">
                <a:sym typeface="+mn-ea"/>
              </a:rPr>
              <a:t> Base64要求把每三个8Bit的字节转换为四个6Bit的字节（3*8 = 4*6 = 24），然后把6Bit再添两位高位0，组成四个8Bit的字节，也就是说，转换后的字符串理论上将要比原来的长1/3。 </a:t>
            </a:r>
            <a:endParaRPr lang="zh-CN" altLang="en-US"/>
          </a:p>
          <a:p>
            <a:r>
              <a:rPr lang="zh-CN" altLang="en-US">
                <a:sym typeface="+mn-ea"/>
              </a:rPr>
              <a:t>原文的字节最后不够3个的地方用0来补足，转换时Base64编码用=号来代替。这就是为什么有些Base64编码会以一个或两个等号结束的原因，但等号最多只有两个。 </a:t>
            </a:r>
            <a:endParaRPr lang="zh-CN" altLang="en-US"/>
          </a:p>
        </p:txBody>
      </p:sp>
      <p:pic>
        <p:nvPicPr>
          <p:cNvPr id="211" name="图片 210" descr="{DT)66QA}`X03TLFIX08{_I"/>
          <p:cNvPicPr>
            <a:picLocks noChangeAspect="1"/>
          </p:cNvPicPr>
          <p:nvPr/>
        </p:nvPicPr>
        <p:blipFill>
          <a:blip r:embed="rId3"/>
          <a:stretch>
            <a:fillRect/>
          </a:stretch>
        </p:blipFill>
        <p:spPr>
          <a:xfrm>
            <a:off x="9792970" y="4954905"/>
            <a:ext cx="1085850" cy="1388745"/>
          </a:xfrm>
          <a:prstGeom prst="rect">
            <a:avLst/>
          </a:prstGeom>
        </p:spPr>
      </p:pic>
    </p:spTree>
  </p:cSld>
  <p:clrMapOvr>
    <a:masterClrMapping/>
  </p:clrMapOvr>
  <p:transition advTm="1745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8040" y="563245"/>
            <a:ext cx="3442335" cy="944880"/>
          </a:xfrm>
          <a:prstGeom prst="rect">
            <a:avLst/>
          </a:prstGeom>
          <a:noFill/>
        </p:spPr>
        <p:txBody>
          <a:bodyPr wrap="square" rtlCol="0">
            <a:spAutoFit/>
          </a:bodyPr>
          <a:lstStyle/>
          <a:p>
            <a:r>
              <a:rPr lang="zh-CN" altLang="en-US" sz="2800"/>
              <a:t>项目设计</a:t>
            </a:r>
          </a:p>
          <a:p>
            <a:r>
              <a:rPr lang="zh-CN" altLang="en-US" sz="2800"/>
              <a:t>主要技术特点</a:t>
            </a:r>
          </a:p>
        </p:txBody>
      </p:sp>
      <p:sp>
        <p:nvSpPr>
          <p:cNvPr id="3" name="文本框 2"/>
          <p:cNvSpPr txBox="1"/>
          <p:nvPr/>
        </p:nvSpPr>
        <p:spPr>
          <a:xfrm>
            <a:off x="1001395" y="1759585"/>
            <a:ext cx="10594975" cy="4817110"/>
          </a:xfrm>
          <a:prstGeom prst="rect">
            <a:avLst/>
          </a:prstGeom>
          <a:noFill/>
        </p:spPr>
        <p:txBody>
          <a:bodyPr wrap="square" rtlCol="0">
            <a:spAutoFit/>
          </a:bodyPr>
          <a:lstStyle/>
          <a:p>
            <a:r>
              <a:rPr lang="zh-CN" altLang="en-US"/>
              <a:t> 1.MFC充分利用了面向对象的优点，使得程序员在开发时无须关心对象方法的实现细节，并且类库中的各种对象能够完成程序中的绝大部分功能，这使得我们程序员编写代码的工作量大为减少，从而保证了程序良好的可调试性。</a:t>
            </a:r>
          </a:p>
          <a:p>
            <a:endParaRPr lang="zh-CN" altLang="en-US"/>
          </a:p>
          <a:p>
            <a:r>
              <a:rPr lang="zh-CN" altLang="en-US"/>
              <a:t>   </a:t>
            </a:r>
          </a:p>
          <a:p>
            <a:r>
              <a:rPr lang="zh-CN" altLang="en-US"/>
              <a:t>2.MFC类库中提供的对象以及各种属性和方法都经过了严格的测试，保证了在使用MFC类库时不会影响程序的可靠性和正确性。</a:t>
            </a:r>
          </a:p>
          <a:p>
            <a:endParaRPr lang="zh-CN" altLang="en-US"/>
          </a:p>
          <a:p>
            <a:r>
              <a:rPr lang="zh-CN" altLang="en-US"/>
              <a:t>   </a:t>
            </a:r>
          </a:p>
          <a:p>
            <a:r>
              <a:rPr lang="zh-CN" altLang="en-US"/>
              <a:t>3.C++为面向对象的编程语言，有益于程序的扩展，便于进行程序的二次开发以及速录员评测系统功能的完善。</a:t>
            </a:r>
          </a:p>
          <a:p>
            <a:endParaRPr lang="zh-CN" altLang="en-US"/>
          </a:p>
          <a:p>
            <a:r>
              <a:rPr lang="zh-CN" altLang="en-US"/>
              <a:t>4.本系统主要的技术特点是使用了基于mfc对话框的开发方法</a:t>
            </a:r>
          </a:p>
          <a:p>
            <a:r>
              <a:rPr lang="zh-CN" altLang="en-US"/>
              <a:t>同时使用MCI媒体控制接口播放音频技术与文本文件的读取与写入技术，还有pdf文件的打印与显示、保存的技术。</a:t>
            </a:r>
          </a:p>
          <a:p>
            <a:endParaRPr lang="zh-CN" altLang="en-US"/>
          </a:p>
          <a:p>
            <a:r>
              <a:rPr lang="en-US" altLang="zh-CN"/>
              <a:t>5.使用base64加密算法对考题答案进行加密，确保标准答案的保密性，防止被评测人员找到。</a:t>
            </a:r>
          </a:p>
        </p:txBody>
      </p:sp>
    </p:spTree>
  </p:cSld>
  <p:clrMapOvr>
    <a:masterClrMapping/>
  </p:clrMapOvr>
  <p:transition advTm="2377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567363" y="4670803"/>
            <a:ext cx="5522214" cy="165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核心设计</a:t>
            </a: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a:t>
            </a:r>
            <a:r>
              <a:rPr lang="en-US" altLang="zh-CN" sz="6000" dirty="0">
                <a:solidFill>
                  <a:srgbClr val="F2F2F2"/>
                </a:solidFill>
                <a:latin typeface="Impact" panose="020B0806030902050204" pitchFamily="34" charset="0"/>
                <a:ea typeface="微软雅黑" panose="020B0503020204020204" pitchFamily="34" charset="-122"/>
                <a:sym typeface="Impact" panose="020B0806030902050204" pitchFamily="34" charset="0"/>
              </a:rPr>
              <a:t>three</a:t>
            </a:r>
            <a:endParaRPr lang="zh-CN" altLang="en-US" sz="4800"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655">
        <p14:flythrough hasBounce="1"/>
      </p:transition>
    </mc:Choice>
    <mc:Fallback xmlns="">
      <p:transition spd="slow" advClick="0" advTm="655">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2005" y="554355"/>
            <a:ext cx="3623945" cy="518160"/>
          </a:xfrm>
          <a:prstGeom prst="rect">
            <a:avLst/>
          </a:prstGeom>
          <a:noFill/>
        </p:spPr>
        <p:txBody>
          <a:bodyPr wrap="square" rtlCol="0">
            <a:spAutoFit/>
          </a:bodyPr>
          <a:lstStyle/>
          <a:p>
            <a:r>
              <a:rPr lang="zh-CN" altLang="en-US" sz="2800"/>
              <a:t>逻辑架构</a:t>
            </a:r>
          </a:p>
        </p:txBody>
      </p:sp>
      <p:pic>
        <p:nvPicPr>
          <p:cNvPr id="4" name="图片 4"/>
          <p:cNvPicPr>
            <a:picLocks noChangeAspect="1"/>
          </p:cNvPicPr>
          <p:nvPr/>
        </p:nvPicPr>
        <p:blipFill>
          <a:blip r:embed="rId2"/>
          <a:stretch>
            <a:fillRect/>
          </a:stretch>
        </p:blipFill>
        <p:spPr>
          <a:xfrm>
            <a:off x="1484630" y="1072515"/>
            <a:ext cx="9090660" cy="5443855"/>
          </a:xfrm>
          <a:prstGeom prst="rect">
            <a:avLst/>
          </a:prstGeom>
          <a:noFill/>
          <a:ln w="9525">
            <a:noFill/>
          </a:ln>
        </p:spPr>
      </p:pic>
    </p:spTree>
  </p:cSld>
  <p:clrMapOvr>
    <a:masterClrMapping/>
  </p:clrMapOvr>
  <p:transition advTm="12449"/>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180" y="606425"/>
            <a:ext cx="5531485" cy="579120"/>
          </a:xfrm>
          <a:prstGeom prst="rect">
            <a:avLst/>
          </a:prstGeom>
          <a:noFill/>
        </p:spPr>
        <p:txBody>
          <a:bodyPr wrap="square" rtlCol="0">
            <a:spAutoFit/>
          </a:bodyPr>
          <a:lstStyle/>
          <a:p>
            <a:r>
              <a:rPr lang="zh-CN" altLang="en-US" sz="3200"/>
              <a:t>主要功能结构图</a:t>
            </a:r>
          </a:p>
        </p:txBody>
      </p:sp>
      <p:pic>
        <p:nvPicPr>
          <p:cNvPr id="4" name="图片 3"/>
          <p:cNvPicPr>
            <a:picLocks noChangeAspect="1"/>
          </p:cNvPicPr>
          <p:nvPr/>
        </p:nvPicPr>
        <p:blipFill>
          <a:blip r:embed="rId2"/>
          <a:stretch>
            <a:fillRect/>
          </a:stretch>
        </p:blipFill>
        <p:spPr>
          <a:xfrm>
            <a:off x="845185" y="1340485"/>
            <a:ext cx="10500995" cy="51034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84221" y="2661360"/>
            <a:ext cx="7223558" cy="1421756"/>
            <a:chOff x="2372526" y="2661360"/>
            <a:chExt cx="7223558" cy="1421756"/>
          </a:xfrm>
        </p:grpSpPr>
        <p:grpSp>
          <p:nvGrpSpPr>
            <p:cNvPr id="8" name="组合 7"/>
            <p:cNvGrpSpPr/>
            <p:nvPr/>
          </p:nvGrpSpPr>
          <p:grpSpPr>
            <a:xfrm>
              <a:off x="4306460" y="2661360"/>
              <a:ext cx="1421756" cy="1421756"/>
              <a:chOff x="5761224" y="2492470"/>
              <a:chExt cx="669551" cy="669551"/>
            </a:xfrm>
          </p:grpSpPr>
          <p:sp>
            <p:nvSpPr>
              <p:cNvPr id="34" name="椭圆 33"/>
              <p:cNvSpPr/>
              <p:nvPr/>
            </p:nvSpPr>
            <p:spPr>
              <a:xfrm>
                <a:off x="576122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36"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37"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38"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39"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40"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41"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2372526" y="2661360"/>
              <a:ext cx="1421756" cy="1421756"/>
              <a:chOff x="3532374" y="2492470"/>
              <a:chExt cx="669551" cy="669551"/>
            </a:xfrm>
          </p:grpSpPr>
          <p:sp>
            <p:nvSpPr>
              <p:cNvPr id="23" name="椭圆 22"/>
              <p:cNvSpPr/>
              <p:nvPr/>
            </p:nvSpPr>
            <p:spPr>
              <a:xfrm>
                <a:off x="353237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25"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6"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7"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8"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29"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0"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1"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2"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sp>
              <p:nvSpPr>
                <p:cNvPr id="33"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6240394" y="2661360"/>
              <a:ext cx="1421756" cy="1421756"/>
              <a:chOff x="7814887" y="2492470"/>
              <a:chExt cx="669551" cy="669551"/>
            </a:xfrm>
          </p:grpSpPr>
          <p:sp>
            <p:nvSpPr>
              <p:cNvPr id="17" name="椭圆 16"/>
              <p:cNvSpPr/>
              <p:nvPr/>
            </p:nvSpPr>
            <p:spPr>
              <a:xfrm>
                <a:off x="7814887"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endParaRPr>
              </a:p>
            </p:txBody>
          </p:sp>
          <p:sp>
            <p:nvSpPr>
              <p:cNvPr id="18"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8174328" y="2661360"/>
              <a:ext cx="1421756" cy="1421756"/>
              <a:chOff x="8893394" y="2492470"/>
              <a:chExt cx="669551" cy="669551"/>
            </a:xfrm>
          </p:grpSpPr>
          <p:sp>
            <p:nvSpPr>
              <p:cNvPr id="13" name="椭圆 12"/>
              <p:cNvSpPr/>
              <p:nvPr/>
            </p:nvSpPr>
            <p:spPr>
              <a:xfrm>
                <a:off x="889339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sz="1600" dirty="0">
                  <a:solidFill>
                    <a:prstClr val="white"/>
                  </a:solidFill>
                  <a:latin typeface="微软雅黑" panose="020B0503020204020204" pitchFamily="34" charset="-122"/>
                  <a:ea typeface="微软雅黑" panose="020B0503020204020204" pitchFamily="34" charset="-122"/>
                </a:endParaRPr>
              </a:p>
            </p:txBody>
          </p:sp>
          <p:grpSp>
            <p:nvGrpSpPr>
              <p:cNvPr id="14"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5"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endParaRPr>
                </a:p>
              </p:txBody>
            </p:sp>
            <p:sp>
              <p:nvSpPr>
                <p:cNvPr id="16"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endParaRPr>
                </a:p>
              </p:txBody>
            </p:sp>
          </p:grpSp>
        </p:grpSp>
      </p:grpSp>
      <p:grpSp>
        <p:nvGrpSpPr>
          <p:cNvPr id="44" name="组合 43"/>
          <p:cNvGrpSpPr/>
          <p:nvPr/>
        </p:nvGrpSpPr>
        <p:grpSpPr>
          <a:xfrm>
            <a:off x="4571398" y="1309202"/>
            <a:ext cx="3280229" cy="865902"/>
            <a:chOff x="4963885" y="4447051"/>
            <a:chExt cx="3280229" cy="865902"/>
          </a:xfrm>
        </p:grpSpPr>
        <p:sp>
          <p:nvSpPr>
            <p:cNvPr id="45" name="矩形 44"/>
            <p:cNvSpPr/>
            <p:nvPr/>
          </p:nvSpPr>
          <p:spPr>
            <a:xfrm>
              <a:off x="4963885" y="4447051"/>
              <a:ext cx="3280229" cy="865902"/>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5399313" y="4478113"/>
              <a:ext cx="2409372" cy="769441"/>
            </a:xfrm>
            <a:prstGeom prst="rect">
              <a:avLst/>
            </a:prstGeom>
            <a:noFill/>
          </p:spPr>
          <p:txBody>
            <a:bodyPr wrap="square" rtlCol="0">
              <a:spAutoFit/>
            </a:bodyPr>
            <a:lstStyle/>
            <a:p>
              <a:pPr algn="ctr">
                <a:defRPr/>
              </a:pPr>
              <a:r>
                <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目录</a:t>
              </a:r>
            </a:p>
          </p:txBody>
        </p:sp>
      </p:grpSp>
      <p:grpSp>
        <p:nvGrpSpPr>
          <p:cNvPr id="2" name="组合 1"/>
          <p:cNvGrpSpPr/>
          <p:nvPr/>
        </p:nvGrpSpPr>
        <p:grpSpPr>
          <a:xfrm>
            <a:off x="2344330" y="4279854"/>
            <a:ext cx="7471591" cy="1101090"/>
            <a:chOff x="2305813" y="4279854"/>
            <a:chExt cx="7471591" cy="1101090"/>
          </a:xfrm>
        </p:grpSpPr>
        <p:sp>
          <p:nvSpPr>
            <p:cNvPr id="47" name="文本框 46"/>
            <p:cNvSpPr txBox="1"/>
            <p:nvPr/>
          </p:nvSpPr>
          <p:spPr>
            <a:xfrm>
              <a:off x="2305813" y="4279854"/>
              <a:ext cx="1639570" cy="1101090"/>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1.</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项目</a:t>
              </a:r>
            </a:p>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背景</a:t>
              </a:r>
            </a:p>
          </p:txBody>
        </p:sp>
        <p:sp>
          <p:nvSpPr>
            <p:cNvPr id="51" name="文本框 50"/>
            <p:cNvSpPr txBox="1"/>
            <p:nvPr/>
          </p:nvSpPr>
          <p:spPr>
            <a:xfrm>
              <a:off x="4299501" y="4279854"/>
              <a:ext cx="1554027" cy="1101090"/>
            </a:xfrm>
            <a:prstGeom prst="rect">
              <a:avLst/>
            </a:prstGeom>
            <a:noFill/>
          </p:spPr>
          <p:txBody>
            <a:bodyPr wrap="square" rtlCol="0">
              <a:spAutoFit/>
            </a:bodyPr>
            <a:lstStyle/>
            <a:p>
              <a:pPr algn="ctr">
                <a:defRPr/>
              </a:pPr>
              <a:r>
                <a:rPr 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2.</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研究分析</a:t>
              </a:r>
            </a:p>
          </p:txBody>
        </p:sp>
        <p:sp>
          <p:nvSpPr>
            <p:cNvPr id="52" name="文本框 51"/>
            <p:cNvSpPr txBox="1"/>
            <p:nvPr/>
          </p:nvSpPr>
          <p:spPr>
            <a:xfrm>
              <a:off x="6261439" y="4279854"/>
              <a:ext cx="1554027" cy="1101090"/>
            </a:xfrm>
            <a:prstGeom prst="rect">
              <a:avLst/>
            </a:prstGeom>
            <a:noFill/>
          </p:spPr>
          <p:txBody>
            <a:bodyPr wrap="square" rtlCol="0">
              <a:spAutoFit/>
            </a:bodyPr>
            <a:lstStyle/>
            <a:p>
              <a:pPr algn="ctr">
                <a:defRPr/>
              </a:pPr>
              <a:r>
                <a:rPr 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3.</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核心设计</a:t>
              </a:r>
            </a:p>
          </p:txBody>
        </p:sp>
        <p:sp>
          <p:nvSpPr>
            <p:cNvPr id="53" name="文本框 52"/>
            <p:cNvSpPr txBox="1"/>
            <p:nvPr/>
          </p:nvSpPr>
          <p:spPr>
            <a:xfrm>
              <a:off x="8223377" y="4279854"/>
              <a:ext cx="1554027" cy="613410"/>
            </a:xfrm>
            <a:prstGeom prst="rect">
              <a:avLst/>
            </a:prstGeom>
            <a:noFill/>
          </p:spPr>
          <p:txBody>
            <a:bodyPr wrap="square" rtlCol="0">
              <a:spAutoFit/>
            </a:bodyPr>
            <a:lstStyle/>
            <a:p>
              <a:pPr algn="ctr">
                <a:defRPr/>
              </a:pPr>
              <a:r>
                <a:rPr 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4.</a:t>
              </a: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总结</a:t>
              </a:r>
            </a:p>
          </p:txBody>
        </p:sp>
      </p:grpSp>
    </p:spTree>
  </p:cSld>
  <p:clrMapOvr>
    <a:masterClrMapping/>
  </p:clrMapOvr>
  <mc:AlternateContent xmlns:mc="http://schemas.openxmlformats.org/markup-compatibility/2006" xmlns:p14="http://schemas.microsoft.com/office/powerpoint/2010/main">
    <mc:Choice Requires="p14">
      <p:transition spd="slow" p14:dur="900" advClick="0" advTm="4961">
        <p14:flythrough hasBounce="1"/>
      </p:transition>
    </mc:Choice>
    <mc:Fallback xmlns="">
      <p:transition spd="slow" advClick="0" advTm="4961">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123"/>
          <p:cNvSpPr txBox="1"/>
          <p:nvPr/>
        </p:nvSpPr>
        <p:spPr>
          <a:xfrm>
            <a:off x="1197610" y="598170"/>
            <a:ext cx="5080000" cy="518160"/>
          </a:xfrm>
          <a:prstGeom prst="rect">
            <a:avLst/>
          </a:prstGeom>
          <a:noFill/>
          <a:ln w="9525">
            <a:noFill/>
          </a:ln>
        </p:spPr>
        <p:txBody>
          <a:bodyPr>
            <a:spAutoFit/>
          </a:bodyPr>
          <a:lstStyle/>
          <a:p>
            <a:pPr marL="0" indent="0" algn="l"/>
            <a:r>
              <a:rPr lang="zh-CN" altLang="en-US" sz="2800" b="0" u="none">
                <a:latin typeface="宋体" panose="02010600030101010101" pitchFamily="2" charset="-122"/>
                <a:ea typeface="宋体" panose="02010600030101010101" pitchFamily="2" charset="-122"/>
                <a:cs typeface="宋体" panose="02010600030101010101" pitchFamily="2" charset="-122"/>
              </a:rPr>
              <a:t>业务流程图</a:t>
            </a:r>
            <a:endParaRPr lang="zh-CN" altLang="en-US" sz="2800"/>
          </a:p>
        </p:txBody>
      </p:sp>
      <p:pic>
        <p:nvPicPr>
          <p:cNvPr id="3" name="图片 2"/>
          <p:cNvPicPr>
            <a:picLocks noChangeAspect="1"/>
          </p:cNvPicPr>
          <p:nvPr/>
        </p:nvPicPr>
        <p:blipFill>
          <a:blip r:embed="rId2"/>
          <a:stretch>
            <a:fillRect/>
          </a:stretch>
        </p:blipFill>
        <p:spPr>
          <a:xfrm>
            <a:off x="3924300" y="878205"/>
            <a:ext cx="5002530" cy="57080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242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567363" y="4657468"/>
            <a:ext cx="5522214" cy="165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总结</a:t>
            </a: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a:t>
            </a:r>
            <a:r>
              <a:rPr lang="en-US" altLang="zh-CN" sz="6000" dirty="0">
                <a:solidFill>
                  <a:srgbClr val="F2F2F2"/>
                </a:solidFill>
                <a:latin typeface="Impact" panose="020B0806030902050204" pitchFamily="34" charset="0"/>
                <a:ea typeface="微软雅黑" panose="020B0503020204020204" pitchFamily="34" charset="-122"/>
                <a:sym typeface="Impact" panose="020B0806030902050204" pitchFamily="34" charset="0"/>
              </a:rPr>
              <a:t>four</a:t>
            </a:r>
            <a:endParaRPr lang="zh-CN" altLang="en-US" sz="4800" dirty="0">
              <a:solidFill>
                <a:prstClr val="black"/>
              </a:solidFill>
            </a:endParaRPr>
          </a:p>
        </p:txBody>
      </p:sp>
      <p:sp>
        <p:nvSpPr>
          <p:cNvPr id="212" name="文本框 211"/>
          <p:cNvSpPr txBox="1"/>
          <p:nvPr/>
        </p:nvSpPr>
        <p:spPr>
          <a:xfrm>
            <a:off x="4826000" y="3215005"/>
            <a:ext cx="2540000" cy="427990"/>
          </a:xfrm>
          <a:prstGeom prst="rect">
            <a:avLst/>
          </a:prstGeom>
          <a:noFill/>
        </p:spPr>
        <p:txBody>
          <a:bodyPr wrap="square" rtlCol="0" anchor="t">
            <a:spAutoFit/>
          </a:bodyPr>
          <a:lstStyle/>
          <a:p>
            <a:r>
              <a:rPr lang="zh-CN" altLang="en-US"/>
              <a:t> </a:t>
            </a:r>
          </a:p>
        </p:txBody>
      </p:sp>
    </p:spTree>
  </p:cSld>
  <p:clrMapOvr>
    <a:masterClrMapping/>
  </p:clrMapOvr>
  <mc:AlternateContent xmlns:mc="http://schemas.openxmlformats.org/markup-compatibility/2006" xmlns:p14="http://schemas.microsoft.com/office/powerpoint/2010/main">
    <mc:Choice Requires="p14">
      <p:transition spd="slow" p14:dur="900" advClick="0" advTm="5000">
        <p14:flythrough hasBounce="1"/>
      </p:transition>
    </mc:Choice>
    <mc:Fallback xmlns="">
      <p:transition spd="slow" advClick="0" advTm="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文本框 123"/>
          <p:cNvSpPr txBox="1"/>
          <p:nvPr/>
        </p:nvSpPr>
        <p:spPr>
          <a:xfrm>
            <a:off x="1691640" y="1579880"/>
            <a:ext cx="8817610" cy="4114800"/>
          </a:xfrm>
          <a:prstGeom prst="rect">
            <a:avLst/>
          </a:prstGeom>
          <a:noFill/>
          <a:ln w="9525">
            <a:noFill/>
          </a:ln>
        </p:spPr>
        <p:txBody>
          <a:bodyPr wrap="square">
            <a:spAutoFit/>
          </a:bodyPr>
          <a:lstStyle/>
          <a:p>
            <a:pPr marL="0" indent="355600" algn="l"/>
            <a:r>
              <a:rPr lang="en-US" altLang="zh-CN" sz="2400" b="0" u="none">
                <a:latin typeface="宋体" panose="02010600030101010101" pitchFamily="2" charset="-122"/>
                <a:ea typeface="宋体" panose="02010600030101010101" pitchFamily="2" charset="-122"/>
                <a:cs typeface="宋体" panose="02010600030101010101" pitchFamily="2" charset="-122"/>
              </a:rPr>
              <a:t> </a:t>
            </a:r>
            <a:r>
              <a:rPr lang="zh-CN" altLang="en-US" sz="2400" b="0" u="none">
                <a:latin typeface="宋体" panose="02010600030101010101" pitchFamily="2" charset="-122"/>
                <a:ea typeface="宋体" panose="02010600030101010101" pitchFamily="2" charset="-122"/>
                <a:cs typeface="宋体" panose="02010600030101010101" pitchFamily="2" charset="-122"/>
              </a:rPr>
              <a:t>法院速录系统实现了登陆、考试、提交答案、计算成绩并打印成绩单的功能。可以帮助考试人员完成测试，实现基本的功能要求。</a:t>
            </a:r>
          </a:p>
          <a:p>
            <a:pPr marL="0" indent="355600" algn="l"/>
            <a:endParaRPr lang="zh-CN" altLang="en-US" sz="2400" b="0" u="none">
              <a:latin typeface="宋体" panose="02010600030101010101" pitchFamily="2" charset="-122"/>
              <a:ea typeface="宋体" panose="02010600030101010101" pitchFamily="2" charset="-122"/>
              <a:cs typeface="宋体" panose="02010600030101010101" pitchFamily="2" charset="-122"/>
            </a:endParaRPr>
          </a:p>
          <a:p>
            <a:pPr marL="0" indent="355600" algn="l"/>
            <a:endParaRPr lang="zh-CN" altLang="en-US" sz="2400" b="0" u="none">
              <a:latin typeface="宋体" panose="02010600030101010101" pitchFamily="2" charset="-122"/>
              <a:ea typeface="宋体" panose="02010600030101010101" pitchFamily="2" charset="-122"/>
              <a:cs typeface="宋体" panose="02010600030101010101" pitchFamily="2" charset="-122"/>
            </a:endParaRPr>
          </a:p>
          <a:p>
            <a:pPr marL="0" indent="355600" algn="l"/>
            <a:r>
              <a:rPr lang="zh-CN" altLang="en-US" sz="2400" b="0" u="none">
                <a:latin typeface="宋体" panose="02010600030101010101" pitchFamily="2" charset="-122"/>
                <a:ea typeface="宋体" panose="02010600030101010101" pitchFamily="2" charset="-122"/>
                <a:cs typeface="宋体" panose="02010600030101010101" pitchFamily="2" charset="-122"/>
              </a:rPr>
              <a:t>    由于时间与个人能力有限，程序还存在许多缺陷与不足。考题的安全性十分重要，独特的数据加密方式保证了数据的安全性与系统的保密性。然而在整个开发过程中，除了系统支持的用户准考证与身份证号码直接输入进入系统，没有其他的安全验证保障。</a:t>
            </a:r>
          </a:p>
          <a:p>
            <a:pPr marL="0" indent="355600" algn="l"/>
            <a:r>
              <a:rPr lang="zh-CN" altLang="en-US" sz="2400" b="0" u="none">
                <a:latin typeface="宋体" panose="02010600030101010101" pitchFamily="2" charset="-122"/>
                <a:ea typeface="宋体" panose="02010600030101010101" pitchFamily="2" charset="-122"/>
                <a:cs typeface="宋体" panose="02010600030101010101" pitchFamily="2" charset="-122"/>
              </a:rPr>
              <a:t>  </a:t>
            </a:r>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70050" y="1898650"/>
            <a:ext cx="4339590" cy="2896870"/>
          </a:xfrm>
          <a:prstGeom prst="rect">
            <a:avLst/>
          </a:prstGeom>
          <a:noFill/>
        </p:spPr>
        <p:txBody>
          <a:bodyPr wrap="square" rtlCol="0">
            <a:spAutoFit/>
          </a:bodyPr>
          <a:lstStyle/>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 name="文本框 2"/>
          <p:cNvSpPr txBox="1"/>
          <p:nvPr/>
        </p:nvSpPr>
        <p:spPr>
          <a:xfrm>
            <a:off x="4912360" y="2926080"/>
            <a:ext cx="4758690" cy="1005840"/>
          </a:xfrm>
          <a:prstGeom prst="rect">
            <a:avLst/>
          </a:prstGeom>
          <a:noFill/>
        </p:spPr>
        <p:txBody>
          <a:bodyPr wrap="square" rtlCol="0">
            <a:spAutoFit/>
          </a:bodyPr>
          <a:lstStyle/>
          <a:p>
            <a:r>
              <a:rPr lang="zh-CN" altLang="en-US" sz="6000">
                <a:solidFill>
                  <a:schemeClr val="bg1"/>
                </a:solidFill>
              </a:rPr>
              <a:t>我的收获</a:t>
            </a:r>
          </a:p>
        </p:txBody>
      </p:sp>
      <p:pic>
        <p:nvPicPr>
          <p:cNvPr id="6" name="图片 5"/>
          <p:cNvPicPr>
            <a:picLocks noChangeAspect="1"/>
          </p:cNvPicPr>
          <p:nvPr/>
        </p:nvPicPr>
        <p:blipFill>
          <a:blip r:embed="rId2"/>
          <a:stretch>
            <a:fillRect/>
          </a:stretch>
        </p:blipFill>
        <p:spPr>
          <a:xfrm>
            <a:off x="1732915" y="1456690"/>
            <a:ext cx="1859280" cy="3390900"/>
          </a:xfrm>
          <a:prstGeom prst="rect">
            <a:avLst/>
          </a:prstGeom>
        </p:spPr>
      </p:pic>
      <p:pic>
        <p:nvPicPr>
          <p:cNvPr id="10" name="图片 9"/>
          <p:cNvPicPr>
            <a:picLocks noChangeAspect="1"/>
          </p:cNvPicPr>
          <p:nvPr/>
        </p:nvPicPr>
        <p:blipFill>
          <a:blip r:embed="rId3"/>
          <a:stretch>
            <a:fillRect/>
          </a:stretch>
        </p:blipFill>
        <p:spPr>
          <a:xfrm>
            <a:off x="9216390" y="3201035"/>
            <a:ext cx="1328420" cy="14585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5290" y="454660"/>
            <a:ext cx="2926080" cy="1188720"/>
          </a:xfrm>
          <a:prstGeom prst="rect">
            <a:avLst/>
          </a:prstGeom>
          <a:noFill/>
        </p:spPr>
        <p:txBody>
          <a:bodyPr wrap="none" rtlCol="0" anchor="t">
            <a:spAutoFit/>
          </a:bodyPr>
          <a:lstStyle/>
          <a:p>
            <a:r>
              <a:rPr lang="zh-CN" altLang="en-US" sz="3600">
                <a:sym typeface="+mn-ea"/>
              </a:rPr>
              <a:t>各种数值类型</a:t>
            </a:r>
          </a:p>
          <a:p>
            <a:r>
              <a:rPr lang="zh-CN" altLang="en-US" sz="3600">
                <a:sym typeface="+mn-ea"/>
              </a:rPr>
              <a:t>转换</a:t>
            </a:r>
            <a:endParaRPr lang="zh-CN" altLang="en-US" sz="3600"/>
          </a:p>
        </p:txBody>
      </p:sp>
      <p:pic>
        <p:nvPicPr>
          <p:cNvPr id="4" name="图片 3"/>
          <p:cNvPicPr>
            <a:picLocks noChangeAspect="1"/>
          </p:cNvPicPr>
          <p:nvPr/>
        </p:nvPicPr>
        <p:blipFill>
          <a:blip r:embed="rId2"/>
          <a:stretch>
            <a:fillRect/>
          </a:stretch>
        </p:blipFill>
        <p:spPr>
          <a:xfrm>
            <a:off x="4316095" y="287020"/>
            <a:ext cx="5258435" cy="6180455"/>
          </a:xfrm>
          <a:prstGeom prst="rect">
            <a:avLst/>
          </a:prstGeom>
        </p:spPr>
      </p:pic>
      <p:sp>
        <p:nvSpPr>
          <p:cNvPr id="5" name="文本框 4"/>
          <p:cNvSpPr txBox="1"/>
          <p:nvPr/>
        </p:nvSpPr>
        <p:spPr>
          <a:xfrm>
            <a:off x="652780" y="5653405"/>
            <a:ext cx="3458845" cy="702310"/>
          </a:xfrm>
          <a:prstGeom prst="rect">
            <a:avLst/>
          </a:prstGeom>
          <a:noFill/>
        </p:spPr>
        <p:txBody>
          <a:bodyPr wrap="square" rtlCol="0" anchor="t">
            <a:spAutoFit/>
          </a:bodyPr>
          <a:lstStyle/>
          <a:p>
            <a:r>
              <a:rPr lang="zh-CN" altLang="en-US"/>
              <a:t>http://www.jianshu.com/p/da444b4cd0e2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330" y="198120"/>
            <a:ext cx="4644390" cy="689610"/>
          </a:xfrm>
          <a:prstGeom prst="rect">
            <a:avLst/>
          </a:prstGeom>
          <a:noFill/>
        </p:spPr>
        <p:txBody>
          <a:bodyPr wrap="none" rtlCol="0" anchor="t">
            <a:spAutoFit/>
          </a:bodyPr>
          <a:lstStyle/>
          <a:p>
            <a:r>
              <a:rPr lang="en-US" altLang="zh-CN" sz="3200">
                <a:sym typeface="+mn-ea"/>
              </a:rPr>
              <a:t>base64 </a:t>
            </a:r>
            <a:r>
              <a:rPr lang="zh-CN" altLang="en-US" sz="3200">
                <a:sym typeface="+mn-ea"/>
              </a:rPr>
              <a:t>加密算法的了解</a:t>
            </a:r>
            <a:endParaRPr lang="zh-CN" altLang="en-US" sz="3200"/>
          </a:p>
        </p:txBody>
      </p:sp>
      <p:pic>
        <p:nvPicPr>
          <p:cNvPr id="3" name="图片 2"/>
          <p:cNvPicPr>
            <a:picLocks noChangeAspect="1"/>
          </p:cNvPicPr>
          <p:nvPr/>
        </p:nvPicPr>
        <p:blipFill>
          <a:blip r:embed="rId2"/>
          <a:stretch>
            <a:fillRect/>
          </a:stretch>
        </p:blipFill>
        <p:spPr>
          <a:xfrm>
            <a:off x="2054860" y="972820"/>
            <a:ext cx="10082530" cy="5109845"/>
          </a:xfrm>
          <a:prstGeom prst="rect">
            <a:avLst/>
          </a:prstGeom>
        </p:spPr>
      </p:pic>
      <p:sp>
        <p:nvSpPr>
          <p:cNvPr id="4" name="文本框 3"/>
          <p:cNvSpPr txBox="1"/>
          <p:nvPr/>
        </p:nvSpPr>
        <p:spPr>
          <a:xfrm>
            <a:off x="92710" y="4831715"/>
            <a:ext cx="2540000" cy="1250950"/>
          </a:xfrm>
          <a:prstGeom prst="rect">
            <a:avLst/>
          </a:prstGeom>
          <a:noFill/>
        </p:spPr>
        <p:txBody>
          <a:bodyPr wrap="square" rtlCol="0" anchor="t">
            <a:spAutoFit/>
          </a:bodyPr>
          <a:lstStyle/>
          <a:p>
            <a:r>
              <a:rPr lang="zh-CN" altLang="en-US"/>
              <a:t>http://www.cnblogs.com/chengmo/archive/2014/05/18/3735917.html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1885" y="657225"/>
            <a:ext cx="6570345" cy="689610"/>
          </a:xfrm>
          <a:prstGeom prst="rect">
            <a:avLst/>
          </a:prstGeom>
          <a:noFill/>
        </p:spPr>
        <p:txBody>
          <a:bodyPr wrap="none" rtlCol="0" anchor="t">
            <a:spAutoFit/>
          </a:bodyPr>
          <a:lstStyle/>
          <a:p>
            <a:r>
              <a:rPr lang="zh-CN" altLang="en-US" sz="3200">
                <a:sym typeface="+mn-ea"/>
              </a:rPr>
              <a:t>配置文件</a:t>
            </a:r>
            <a:r>
              <a:rPr lang="en-US" altLang="zh-CN" sz="3200">
                <a:sym typeface="+mn-ea"/>
              </a:rPr>
              <a:t>ini</a:t>
            </a:r>
            <a:r>
              <a:rPr lang="zh-CN" altLang="en-US" sz="3200">
                <a:sym typeface="+mn-ea"/>
              </a:rPr>
              <a:t>与文本</a:t>
            </a:r>
            <a:r>
              <a:rPr lang="en-US" altLang="zh-CN" sz="3200">
                <a:sym typeface="+mn-ea"/>
              </a:rPr>
              <a:t>txt</a:t>
            </a:r>
            <a:r>
              <a:rPr lang="zh-CN" altLang="en-US" sz="3200">
                <a:sym typeface="+mn-ea"/>
              </a:rPr>
              <a:t>的读取与写入</a:t>
            </a:r>
            <a:endParaRPr lang="zh-CN" altLang="en-US" sz="3200"/>
          </a:p>
        </p:txBody>
      </p:sp>
      <p:pic>
        <p:nvPicPr>
          <p:cNvPr id="3" name="图片 2"/>
          <p:cNvPicPr>
            <a:picLocks noChangeAspect="1"/>
          </p:cNvPicPr>
          <p:nvPr/>
        </p:nvPicPr>
        <p:blipFill>
          <a:blip r:embed="rId2"/>
          <a:stretch>
            <a:fillRect/>
          </a:stretch>
        </p:blipFill>
        <p:spPr>
          <a:xfrm>
            <a:off x="3395980" y="1501140"/>
            <a:ext cx="6995795" cy="3856355"/>
          </a:xfrm>
          <a:prstGeom prst="rect">
            <a:avLst/>
          </a:prstGeom>
        </p:spPr>
      </p:pic>
      <p:sp>
        <p:nvSpPr>
          <p:cNvPr id="4" name="文本框 3"/>
          <p:cNvSpPr txBox="1"/>
          <p:nvPr/>
        </p:nvSpPr>
        <p:spPr>
          <a:xfrm>
            <a:off x="395605" y="5247005"/>
            <a:ext cx="2540000" cy="976630"/>
          </a:xfrm>
          <a:prstGeom prst="rect">
            <a:avLst/>
          </a:prstGeom>
          <a:noFill/>
        </p:spPr>
        <p:txBody>
          <a:bodyPr wrap="square" rtlCol="0" anchor="t">
            <a:spAutoFit/>
          </a:bodyPr>
          <a:lstStyle/>
          <a:p>
            <a:r>
              <a:rPr lang="zh-CN" altLang="en-US"/>
              <a:t>http://zhidao.baidu.com/question/33265898.html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006215" y="948690"/>
            <a:ext cx="7236460" cy="5198745"/>
          </a:xfrm>
          <a:prstGeom prst="rect">
            <a:avLst/>
          </a:prstGeom>
        </p:spPr>
      </p:pic>
      <p:sp>
        <p:nvSpPr>
          <p:cNvPr id="3" name="文本框 2"/>
          <p:cNvSpPr txBox="1"/>
          <p:nvPr/>
        </p:nvSpPr>
        <p:spPr>
          <a:xfrm>
            <a:off x="715010" y="259080"/>
            <a:ext cx="5269865" cy="689610"/>
          </a:xfrm>
          <a:prstGeom prst="rect">
            <a:avLst/>
          </a:prstGeom>
          <a:noFill/>
        </p:spPr>
        <p:txBody>
          <a:bodyPr wrap="none" rtlCol="0" anchor="t">
            <a:spAutoFit/>
          </a:bodyPr>
          <a:lstStyle/>
          <a:p>
            <a:r>
              <a:rPr lang="en-US" altLang="zh-CN" sz="3200">
                <a:sym typeface="+mn-ea"/>
              </a:rPr>
              <a:t>pdflib</a:t>
            </a:r>
            <a:r>
              <a:rPr lang="zh-CN" altLang="en-US" sz="3200">
                <a:sym typeface="+mn-ea"/>
              </a:rPr>
              <a:t>的使用以及</a:t>
            </a:r>
            <a:r>
              <a:rPr lang="en-US" altLang="zh-CN" sz="3200">
                <a:sym typeface="+mn-ea"/>
              </a:rPr>
              <a:t>pdf</a:t>
            </a:r>
            <a:r>
              <a:rPr lang="zh-CN" altLang="en-US" sz="3200">
                <a:sym typeface="+mn-ea"/>
              </a:rPr>
              <a:t>的打印</a:t>
            </a:r>
            <a:endParaRPr lang="zh-CN" altLang="en-US"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7275" y="654050"/>
            <a:ext cx="3840480" cy="579120"/>
          </a:xfrm>
          <a:prstGeom prst="rect">
            <a:avLst/>
          </a:prstGeom>
          <a:noFill/>
        </p:spPr>
        <p:txBody>
          <a:bodyPr wrap="none" rtlCol="0" anchor="t">
            <a:spAutoFit/>
          </a:bodyPr>
          <a:lstStyle/>
          <a:p>
            <a:r>
              <a:rPr lang="zh-CN" altLang="en-US" sz="3200">
                <a:sym typeface="+mn-ea"/>
              </a:rPr>
              <a:t>音频文件的播放相关</a:t>
            </a:r>
            <a:endParaRPr lang="zh-CN" altLang="en-US" sz="3200"/>
          </a:p>
        </p:txBody>
      </p:sp>
      <p:pic>
        <p:nvPicPr>
          <p:cNvPr id="3" name="图片 2"/>
          <p:cNvPicPr>
            <a:picLocks noChangeAspect="1"/>
          </p:cNvPicPr>
          <p:nvPr/>
        </p:nvPicPr>
        <p:blipFill>
          <a:blip r:embed="rId2"/>
          <a:stretch>
            <a:fillRect/>
          </a:stretch>
        </p:blipFill>
        <p:spPr>
          <a:xfrm>
            <a:off x="3355340" y="1330325"/>
            <a:ext cx="8264525" cy="4837430"/>
          </a:xfrm>
          <a:prstGeom prst="rect">
            <a:avLst/>
          </a:prstGeom>
        </p:spPr>
      </p:pic>
      <p:sp>
        <p:nvSpPr>
          <p:cNvPr id="4" name="文本框 3"/>
          <p:cNvSpPr txBox="1"/>
          <p:nvPr/>
        </p:nvSpPr>
        <p:spPr>
          <a:xfrm>
            <a:off x="962025" y="5021580"/>
            <a:ext cx="2540000" cy="976630"/>
          </a:xfrm>
          <a:prstGeom prst="rect">
            <a:avLst/>
          </a:prstGeom>
          <a:noFill/>
        </p:spPr>
        <p:txBody>
          <a:bodyPr wrap="square" rtlCol="0" anchor="t">
            <a:spAutoFit/>
          </a:bodyPr>
          <a:lstStyle/>
          <a:p>
            <a:r>
              <a:rPr lang="zh-CN" altLang="en-US"/>
              <a:t>http://blog.csdn.net/dancewyr/article/details/7183572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64610" y="669290"/>
            <a:ext cx="7826375" cy="5111115"/>
          </a:xfrm>
          <a:prstGeom prst="rect">
            <a:avLst/>
          </a:prstGeom>
        </p:spPr>
      </p:pic>
      <p:sp>
        <p:nvSpPr>
          <p:cNvPr id="3" name="文本框 2"/>
          <p:cNvSpPr txBox="1"/>
          <p:nvPr/>
        </p:nvSpPr>
        <p:spPr>
          <a:xfrm>
            <a:off x="489585" y="5780405"/>
            <a:ext cx="4785360" cy="702310"/>
          </a:xfrm>
          <a:prstGeom prst="rect">
            <a:avLst/>
          </a:prstGeom>
          <a:noFill/>
        </p:spPr>
        <p:txBody>
          <a:bodyPr wrap="square" rtlCol="0" anchor="t">
            <a:spAutoFit/>
          </a:bodyPr>
          <a:lstStyle/>
          <a:p>
            <a:r>
              <a:rPr lang="zh-CN" altLang="en-US"/>
              <a:t>http://jingyan.baidu.com/article/295430f1232df70c7e0050fe.html</a:t>
            </a:r>
          </a:p>
        </p:txBody>
      </p:sp>
      <p:sp>
        <p:nvSpPr>
          <p:cNvPr id="4" name="文本框 3"/>
          <p:cNvSpPr txBox="1"/>
          <p:nvPr/>
        </p:nvSpPr>
        <p:spPr>
          <a:xfrm>
            <a:off x="489585" y="469265"/>
            <a:ext cx="2966720" cy="1177290"/>
          </a:xfrm>
          <a:prstGeom prst="rect">
            <a:avLst/>
          </a:prstGeom>
          <a:noFill/>
        </p:spPr>
        <p:txBody>
          <a:bodyPr wrap="none" rtlCol="0" anchor="t">
            <a:spAutoFit/>
          </a:bodyPr>
          <a:lstStyle/>
          <a:p>
            <a:r>
              <a:rPr lang="zh-CN" altLang="en-US" sz="3200">
                <a:sym typeface="+mn-ea"/>
              </a:rPr>
              <a:t>使用</a:t>
            </a:r>
            <a:r>
              <a:rPr lang="en-US" altLang="zh-CN" sz="3200">
                <a:sym typeface="+mn-ea"/>
              </a:rPr>
              <a:t>innosetup</a:t>
            </a:r>
          </a:p>
          <a:p>
            <a:r>
              <a:rPr lang="zh-CN" altLang="en-US" sz="3200">
                <a:sym typeface="+mn-ea"/>
              </a:rPr>
              <a:t>打包工具</a:t>
            </a:r>
            <a:endParaRPr lang="zh-CN" altLang="en-US" sz="3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567363" y="4670803"/>
            <a:ext cx="5522214" cy="165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项目背景</a:t>
            </a: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one</a:t>
            </a:r>
            <a:endParaRPr lang="zh-CN" altLang="en-US" sz="4800"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375">
        <p14:flythrough hasBounce="1"/>
      </p:transition>
    </mc:Choice>
    <mc:Fallback xmlns="">
      <p:transition spd="slow" advClick="0" advTm="375">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85060" y="2047240"/>
            <a:ext cx="7650480" cy="2651760"/>
          </a:xfrm>
          <a:prstGeom prst="rect">
            <a:avLst/>
          </a:prstGeom>
          <a:noFill/>
        </p:spPr>
        <p:txBody>
          <a:bodyPr wrap="square" rtlCol="0" anchor="t">
            <a:spAutoFit/>
          </a:bodyPr>
          <a:lstStyle/>
          <a:p>
            <a:pPr marL="0" indent="355600" algn="l"/>
            <a:r>
              <a:rPr lang="zh-CN" altLang="en-US" sz="2800">
                <a:latin typeface="宋体" panose="02010600030101010101" pitchFamily="2" charset="-122"/>
                <a:ea typeface="宋体" panose="02010600030101010101" pitchFamily="2" charset="-122"/>
                <a:cs typeface="宋体" panose="02010600030101010101" pitchFamily="2" charset="-122"/>
                <a:sym typeface="+mn-ea"/>
              </a:rPr>
              <a:t>作为一个实用性的软件，由于个人能力原因，</a:t>
            </a:r>
          </a:p>
          <a:p>
            <a:pPr marL="0" indent="355600" algn="l"/>
            <a:r>
              <a:rPr lang="zh-CN" altLang="en-US" sz="2800">
                <a:latin typeface="宋体" panose="02010600030101010101" pitchFamily="2" charset="-122"/>
                <a:ea typeface="宋体" panose="02010600030101010101" pitchFamily="2" charset="-122"/>
                <a:cs typeface="宋体" panose="02010600030101010101" pitchFamily="2" charset="-122"/>
                <a:sym typeface="+mn-ea"/>
              </a:rPr>
              <a:t>无法保证系统的全面性与实用性。</a:t>
            </a:r>
          </a:p>
          <a:p>
            <a:pPr marL="0" indent="355600" algn="l"/>
            <a:r>
              <a:rPr lang="zh-CN" altLang="en-US" sz="2800">
                <a:latin typeface="宋体" panose="02010600030101010101" pitchFamily="2" charset="-122"/>
                <a:ea typeface="宋体" panose="02010600030101010101" pitchFamily="2" charset="-122"/>
                <a:cs typeface="宋体" panose="02010600030101010101" pitchFamily="2" charset="-122"/>
                <a:sym typeface="+mn-ea"/>
              </a:rPr>
              <a:t>但是在软件的开发过程中，</a:t>
            </a:r>
          </a:p>
          <a:p>
            <a:pPr marL="0" indent="355600" algn="l"/>
            <a:r>
              <a:rPr lang="zh-CN" altLang="en-US" sz="2800">
                <a:latin typeface="宋体" panose="02010600030101010101" pitchFamily="2" charset="-122"/>
                <a:ea typeface="宋体" panose="02010600030101010101" pitchFamily="2" charset="-122"/>
                <a:cs typeface="宋体" panose="02010600030101010101" pitchFamily="2" charset="-122"/>
                <a:sym typeface="+mn-ea"/>
              </a:rPr>
              <a:t>我体会到了发现问题和解决问题的快乐，</a:t>
            </a:r>
          </a:p>
          <a:p>
            <a:pPr marL="0" indent="355600" algn="l"/>
            <a:r>
              <a:rPr lang="zh-CN" altLang="en-US" sz="2800">
                <a:latin typeface="宋体" panose="02010600030101010101" pitchFamily="2" charset="-122"/>
                <a:ea typeface="宋体" panose="02010600030101010101" pitchFamily="2" charset="-122"/>
                <a:cs typeface="宋体" panose="02010600030101010101" pitchFamily="2" charset="-122"/>
                <a:sym typeface="+mn-ea"/>
              </a:rPr>
              <a:t>同时也在不同程度上锻炼了我的学习能力。</a:t>
            </a:r>
            <a:endParaRPr lang="zh-CN" altLang="en-US" sz="2800">
              <a:highlight>
                <a:srgbClr val="FFFFFF"/>
              </a:highlight>
              <a:latin typeface="宋体" panose="02010600030101010101" pitchFamily="2" charset="-122"/>
              <a:ea typeface="宋体" panose="02010600030101010101" pitchFamily="2" charset="-122"/>
              <a:cs typeface="宋体" panose="02010600030101010101" pitchFamily="2" charset="-122"/>
              <a:sym typeface="+mn-ea"/>
            </a:endParaRPr>
          </a:p>
          <a:p>
            <a:pPr marL="0" indent="355600" algn="l"/>
            <a:r>
              <a:rPr lang="zh-CN" altLang="en-US" sz="2800">
                <a:highlight>
                  <a:srgbClr val="FFFFFF"/>
                </a:highlight>
                <a:latin typeface="宋体" panose="02010600030101010101" pitchFamily="2" charset="-122"/>
                <a:ea typeface="宋体" panose="02010600030101010101" pitchFamily="2" charset="-122"/>
                <a:cs typeface="宋体" panose="02010600030101010101" pitchFamily="2" charset="-122"/>
                <a:sym typeface="+mn-ea"/>
              </a:rPr>
              <a:t> </a:t>
            </a:r>
            <a:endParaRPr lang="zh-CN" alt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33086" y="2629981"/>
            <a:ext cx="6431189" cy="1015663"/>
          </a:xfrm>
          <a:prstGeom prst="rect">
            <a:avLst/>
          </a:prstGeom>
          <a:noFill/>
        </p:spPr>
        <p:txBody>
          <a:bodyPr wrap="square" rtlCol="0">
            <a:spAutoFit/>
          </a:bodyPr>
          <a:lstStyle/>
          <a:p>
            <a:pPr algn="ctr">
              <a:defRPr/>
            </a:pP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谢谢你的聆听</a:t>
            </a:r>
          </a:p>
        </p:txBody>
      </p:sp>
    </p:spTree>
  </p:cSld>
  <p:clrMapOvr>
    <a:masterClrMapping/>
  </p:clrMapOvr>
  <mc:AlternateContent xmlns:mc="http://schemas.openxmlformats.org/markup-compatibility/2006" xmlns:p14="http://schemas.microsoft.com/office/powerpoint/2010/main">
    <mc:Choice Requires="p14">
      <p:transition spd="slow" p14:dur="900" advClick="0" advTm="20000">
        <p14:flythrough hasBounce="1"/>
      </p:transition>
    </mc:Choice>
    <mc:Fallback xmlns="">
      <p:transition spd="slow" advClick="0" advTm="2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2420" y="1369060"/>
            <a:ext cx="9164320" cy="3078480"/>
          </a:xfrm>
          <a:prstGeom prst="rect">
            <a:avLst/>
          </a:prstGeom>
          <a:noFill/>
        </p:spPr>
        <p:txBody>
          <a:bodyPr wrap="square" rtlCol="0">
            <a:spAutoFit/>
          </a:bodyPr>
          <a:lstStyle/>
          <a:p>
            <a:r>
              <a:rPr lang="zh-CN" altLang="en-US" sz="2800">
                <a:solidFill>
                  <a:schemeClr val="tx1"/>
                </a:solidFill>
              </a:rPr>
              <a:t>在我国的各级人民法院，为了记录庭审现场各类人员（包括：司法人员、嫌疑人、律师等）的谈话内容，有一批工作人员专门负责此项工作，这批工作人员被称之为“速录员”。速录员要求具有很快的文字录入速度和较高的录入准确率，以保证庭审记录的完整性和准确性。因此，如何有效地评测速录员录入文字的速度以及准确率是各级人民法院在招聘和考核速录员时需要面对的难题。</a:t>
            </a:r>
          </a:p>
        </p:txBody>
      </p:sp>
      <p:pic>
        <p:nvPicPr>
          <p:cNvPr id="4" name="图片 3" descr="2(YJ%7DE4YRIAF~87PB@GP3"/>
          <p:cNvPicPr>
            <a:picLocks noChangeAspect="1"/>
          </p:cNvPicPr>
          <p:nvPr/>
        </p:nvPicPr>
        <p:blipFill>
          <a:blip r:embed="rId2"/>
          <a:stretch>
            <a:fillRect/>
          </a:stretch>
        </p:blipFill>
        <p:spPr>
          <a:xfrm>
            <a:off x="9533890" y="5077460"/>
            <a:ext cx="921385" cy="987425"/>
          </a:xfrm>
          <a:prstGeom prst="rect">
            <a:avLst/>
          </a:prstGeom>
        </p:spPr>
      </p:pic>
    </p:spTree>
  </p:cSld>
  <p:clrMapOvr>
    <a:masterClrMapping/>
  </p:clrMapOvr>
  <p:transition advTm="16754"/>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81810" y="2227580"/>
            <a:ext cx="8886825" cy="2321560"/>
          </a:xfrm>
          <a:prstGeom prst="rect">
            <a:avLst/>
          </a:prstGeom>
          <a:noFill/>
        </p:spPr>
        <p:txBody>
          <a:bodyPr wrap="square" rtlCol="0">
            <a:spAutoFit/>
          </a:bodyPr>
          <a:lstStyle/>
          <a:p>
            <a:r>
              <a:rPr lang="en-US" altLang="zh-CN" sz="2800">
                <a:solidFill>
                  <a:schemeClr val="tx1"/>
                </a:solidFill>
              </a:rPr>
              <a:t>    </a:t>
            </a:r>
            <a:r>
              <a:rPr lang="zh-CN" altLang="en-US" sz="2800">
                <a:solidFill>
                  <a:schemeClr val="tx1"/>
                </a:solidFill>
              </a:rPr>
              <a:t>该软件是为了解决速录员的打字速度的测评问题。为各级人民法院挑选速录员人选时有了一套系统的评测标准。可以在规定的时间内进行统一的测评与考试，以及最终考试成绩的打印。方便直观的进行成绩等基本信息的查看与对考生信息的评测。</a:t>
            </a:r>
          </a:p>
        </p:txBody>
      </p:sp>
    </p:spTree>
  </p:cSld>
  <p:clrMapOvr>
    <a:masterClrMapping/>
  </p:clrMapOvr>
  <p:transition advTm="24477"/>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endParaRPr>
          </a:p>
        </p:txBody>
      </p:sp>
      <p:sp>
        <p:nvSpPr>
          <p:cNvPr id="210" name="文本框 216"/>
          <p:cNvSpPr>
            <a:spLocks noChangeArrowheads="1"/>
          </p:cNvSpPr>
          <p:nvPr/>
        </p:nvSpPr>
        <p:spPr bwMode="auto">
          <a:xfrm>
            <a:off x="5567363" y="4670803"/>
            <a:ext cx="5522214" cy="165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a:solidFill>
                  <a:srgbClr val="FFFFFF"/>
                </a:solidFill>
                <a:latin typeface="Impact" panose="020B0806030902050204" pitchFamily="34" charset="0"/>
                <a:ea typeface="微软雅黑" panose="020B0503020204020204" pitchFamily="34" charset="-122"/>
                <a:sym typeface="Impact" panose="020B0806030902050204" pitchFamily="34" charset="0"/>
              </a:rPr>
              <a:t>研究分析</a:t>
            </a: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smtClean="0">
                <a:solidFill>
                  <a:srgbClr val="F2F2F2"/>
                </a:solidFill>
                <a:latin typeface="Impact" panose="020B0806030902050204" pitchFamily="34" charset="0"/>
                <a:ea typeface="微软雅黑" panose="020B0503020204020204" pitchFamily="34" charset="-122"/>
                <a:sym typeface="Impact" panose="020B0806030902050204" pitchFamily="34" charset="0"/>
              </a:rPr>
              <a:t>Part  two</a:t>
            </a:r>
            <a:endParaRPr lang="zh-CN" altLang="en-US" sz="4800"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900" advClick="0" advTm="281">
        <p14:flythrough hasBounce="1"/>
      </p:transition>
    </mc:Choice>
    <mc:Fallback xmlns="">
      <p:transition spd="slow" advClick="0" advTm="281">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977901" y="402088"/>
            <a:ext cx="1554027" cy="584775"/>
          </a:xfrm>
          <a:prstGeom prst="rect">
            <a:avLst/>
          </a:prstGeom>
          <a:noFill/>
        </p:spPr>
        <p:txBody>
          <a:bodyPr wrap="square" rtlCol="0">
            <a:spAutoFit/>
          </a:bodyPr>
          <a:lstStyle/>
          <a:p>
            <a:pPr algn="ctr">
              <a:defRPr/>
            </a:pPr>
            <a:r>
              <a:rPr lang="en-US" altLang="zh-CN"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rPr>
              <a:t>Part 2</a:t>
            </a:r>
            <a:endParaRPr lang="zh-CN" altLang="en-US"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24" name="组合 23"/>
          <p:cNvGrpSpPr/>
          <p:nvPr/>
        </p:nvGrpSpPr>
        <p:grpSpPr>
          <a:xfrm>
            <a:off x="308349" y="322102"/>
            <a:ext cx="669551" cy="669551"/>
            <a:chOff x="5761224" y="2492470"/>
            <a:chExt cx="669551" cy="669551"/>
          </a:xfrm>
        </p:grpSpPr>
        <p:sp>
          <p:nvSpPr>
            <p:cNvPr id="25" name="椭圆 24"/>
            <p:cNvSpPr/>
            <p:nvPr/>
          </p:nvSpPr>
          <p:spPr>
            <a:xfrm>
              <a:off x="576122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27"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28"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29"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30"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31"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sp>
            <p:nvSpPr>
              <p:cNvPr id="32"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endParaRPr>
              </a:p>
            </p:txBody>
          </p:sp>
        </p:grpSp>
      </p:grpSp>
      <p:pic>
        <p:nvPicPr>
          <p:cNvPr id="37" name="图片 36"/>
          <p:cNvPicPr>
            <a:picLocks noChangeAspect="1"/>
          </p:cNvPicPr>
          <p:nvPr/>
        </p:nvPicPr>
        <p:blipFill>
          <a:blip r:embed="rId3" cstate="email"/>
          <a:stretch>
            <a:fillRect/>
          </a:stretch>
        </p:blipFill>
        <p:spPr>
          <a:xfrm>
            <a:off x="787586" y="1913222"/>
            <a:ext cx="1855268" cy="3389794"/>
          </a:xfrm>
          <a:prstGeom prst="rect">
            <a:avLst/>
          </a:prstGeom>
        </p:spPr>
      </p:pic>
      <p:sp>
        <p:nvSpPr>
          <p:cNvPr id="39" name="任意多边形 38"/>
          <p:cNvSpPr/>
          <p:nvPr/>
        </p:nvSpPr>
        <p:spPr>
          <a:xfrm>
            <a:off x="3785473" y="1786815"/>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椭圆 39"/>
          <p:cNvSpPr/>
          <p:nvPr/>
        </p:nvSpPr>
        <p:spPr>
          <a:xfrm>
            <a:off x="3108140" y="16513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1" name="任意多边形 40"/>
          <p:cNvSpPr/>
          <p:nvPr/>
        </p:nvSpPr>
        <p:spPr>
          <a:xfrm>
            <a:off x="4179411" y="3412415"/>
            <a:ext cx="6907174" cy="1083733"/>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椭圆 41"/>
          <p:cNvSpPr/>
          <p:nvPr/>
        </p:nvSpPr>
        <p:spPr>
          <a:xfrm>
            <a:off x="3502077" y="32769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3" name="任意多边形 42"/>
          <p:cNvSpPr/>
          <p:nvPr/>
        </p:nvSpPr>
        <p:spPr>
          <a:xfrm>
            <a:off x="3161268" y="282500"/>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prstClr val="white"/>
                </a:solidFill>
              </a:rPr>
              <a:t>主要的研究方法</a:t>
            </a:r>
          </a:p>
        </p:txBody>
      </p:sp>
      <p:sp>
        <p:nvSpPr>
          <p:cNvPr id="46" name="文本框 45"/>
          <p:cNvSpPr txBox="1"/>
          <p:nvPr/>
        </p:nvSpPr>
        <p:spPr>
          <a:xfrm>
            <a:off x="4502645" y="1913182"/>
            <a:ext cx="6435778" cy="646331"/>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科学实验和模型建立</a:t>
            </a:r>
          </a:p>
        </p:txBody>
      </p:sp>
      <p:sp>
        <p:nvSpPr>
          <p:cNvPr id="47" name="文本框 46"/>
          <p:cNvSpPr txBox="1"/>
          <p:nvPr/>
        </p:nvSpPr>
        <p:spPr>
          <a:xfrm>
            <a:off x="3487490" y="1816700"/>
            <a:ext cx="699598" cy="1015663"/>
          </a:xfrm>
          <a:prstGeom prst="rect">
            <a:avLst/>
          </a:prstGeom>
          <a:noFill/>
          <a:ln>
            <a:noFill/>
          </a:ln>
        </p:spPr>
        <p:txBody>
          <a:bodyPr wrap="square" rtlCol="0">
            <a:spAutoFit/>
          </a:bodyPr>
          <a:lstStyle/>
          <a:p>
            <a:r>
              <a:rPr lang="en-US" altLang="zh-CN" sz="6000" dirty="0" smtClean="0">
                <a:solidFill>
                  <a:srgbClr val="00B0F0"/>
                </a:solidFill>
                <a:latin typeface="微软雅黑" panose="020B0503020204020204" pitchFamily="34" charset="-122"/>
                <a:ea typeface="微软雅黑" panose="020B0503020204020204" pitchFamily="34" charset="-122"/>
              </a:rPr>
              <a:t>1</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3868927" y="3484995"/>
            <a:ext cx="699598" cy="1015663"/>
          </a:xfrm>
          <a:prstGeom prst="rect">
            <a:avLst/>
          </a:prstGeom>
          <a:noFill/>
          <a:ln>
            <a:noFill/>
          </a:ln>
        </p:spPr>
        <p:txBody>
          <a:bodyPr wrap="square" rtlCol="0">
            <a:spAutoFit/>
          </a:bodyPr>
          <a:lstStyle/>
          <a:p>
            <a:r>
              <a:rPr lang="en-US" altLang="zh-CN" sz="6000" dirty="0" smtClean="0">
                <a:solidFill>
                  <a:srgbClr val="00B0F0"/>
                </a:solidFill>
                <a:latin typeface="微软雅黑" panose="020B0503020204020204" pitchFamily="34" charset="-122"/>
                <a:ea typeface="微软雅黑" panose="020B0503020204020204" pitchFamily="34" charset="-122"/>
              </a:rPr>
              <a:t>2</a:t>
            </a:r>
            <a:endParaRPr lang="zh-CN" altLang="en-US" sz="6000" dirty="0">
              <a:solidFill>
                <a:srgbClr val="00B0F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983428" y="3538782"/>
            <a:ext cx="5630918" cy="417830"/>
          </a:xfrm>
          <a:prstGeom prst="rect">
            <a:avLst/>
          </a:prstGeom>
          <a:noFill/>
          <a:ln>
            <a:noFill/>
          </a:ln>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文献研究</a:t>
            </a:r>
          </a:p>
        </p:txBody>
      </p:sp>
    </p:spTree>
  </p:cSld>
  <p:clrMapOvr>
    <a:masterClrMapping/>
  </p:clrMapOvr>
  <mc:AlternateContent xmlns:mc="http://schemas.openxmlformats.org/markup-compatibility/2006" xmlns:p14="http://schemas.microsoft.com/office/powerpoint/2010/main">
    <mc:Choice Requires="p14">
      <p:transition spd="slow" p14:dur="900" advClick="0" advTm="3089">
        <p14:flythrough hasBounce="1"/>
      </p:transition>
    </mc:Choice>
    <mc:Fallback xmlns="">
      <p:transition spd="slow" advClick="0" advTm="3089">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05535" y="1786255"/>
            <a:ext cx="10308590" cy="2748280"/>
          </a:xfrm>
          <a:prstGeom prst="rect">
            <a:avLst/>
          </a:prstGeom>
          <a:noFill/>
        </p:spPr>
        <p:txBody>
          <a:bodyPr wrap="square" rtlCol="0">
            <a:spAutoFit/>
          </a:bodyPr>
          <a:lstStyle/>
          <a:p>
            <a:r>
              <a:rPr lang="en-US" altLang="zh-CN" sz="2800">
                <a:solidFill>
                  <a:schemeClr val="tx1"/>
                </a:solidFill>
              </a:rPr>
              <a:t>    </a:t>
            </a:r>
            <a:r>
              <a:rPr lang="zh-CN" altLang="en-US" sz="2800">
                <a:solidFill>
                  <a:schemeClr val="tx1"/>
                </a:solidFill>
              </a:rPr>
              <a:t>科学实验和模型建立</a:t>
            </a:r>
          </a:p>
          <a:p>
            <a:r>
              <a:rPr lang="zh-CN" altLang="en-US" sz="2800">
                <a:solidFill>
                  <a:schemeClr val="tx1"/>
                </a:solidFill>
              </a:rPr>
              <a:t>通过科学的实验。建立可行的评测评分成绩模型以及相应的成绩计算公式，用于科学的判断是否达到法院所需速录员标准。以科学的手段进行对速录员打字速度的测评。将打字速度科学的评测出来并且以成绩的形式显示，简洁直观，方便评定。</a:t>
            </a:r>
          </a:p>
          <a:p>
            <a:r>
              <a:rPr lang="zh-CN" altLang="en-US" sz="2800">
                <a:solidFill>
                  <a:schemeClr val="tx1"/>
                </a:solidFill>
              </a:rPr>
              <a:t>  </a:t>
            </a:r>
          </a:p>
        </p:txBody>
      </p:sp>
    </p:spTree>
  </p:cSld>
  <p:clrMapOvr>
    <a:masterClrMapping/>
  </p:clrMapOvr>
  <p:transition advTm="964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7895" y="2117725"/>
            <a:ext cx="7870825" cy="2321560"/>
          </a:xfrm>
          <a:prstGeom prst="rect">
            <a:avLst/>
          </a:prstGeom>
          <a:noFill/>
        </p:spPr>
        <p:txBody>
          <a:bodyPr wrap="square" rtlCol="0" anchor="t">
            <a:spAutoFit/>
          </a:bodyPr>
          <a:lstStyle/>
          <a:p>
            <a:r>
              <a:rPr lang="zh-CN" altLang="en-US" sz="2800">
                <a:solidFill>
                  <a:schemeClr val="tx1"/>
                </a:solidFill>
                <a:sym typeface="+mn-ea"/>
              </a:rPr>
              <a:t>  文献研究</a:t>
            </a:r>
          </a:p>
          <a:p>
            <a:r>
              <a:rPr lang="zh-CN" altLang="en-US" sz="2800">
                <a:solidFill>
                  <a:schemeClr val="tx1"/>
                </a:solidFill>
                <a:sym typeface="+mn-ea"/>
              </a:rPr>
              <a:t>通过研究报刊，书籍，视频资料，对各种文献资料进行比较分析，研究发现事物的内在联系和内在规律性，对录入员具体工作进行具体分析。</a:t>
            </a:r>
          </a:p>
          <a:p>
            <a:r>
              <a:rPr lang="zh-CN" altLang="en-US" sz="2800">
                <a:solidFill>
                  <a:schemeClr val="tx1"/>
                </a:solidFill>
                <a:sym typeface="+mn-ea"/>
              </a:rPr>
              <a:t>了解法院对录入员的具体要求。</a:t>
            </a:r>
          </a:p>
        </p:txBody>
      </p:sp>
    </p:spTree>
  </p:cSld>
  <p:clrMapOvr>
    <a:masterClrMapping/>
  </p:clrMapOvr>
  <p:transition advTm="6225"/>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1422</Words>
  <Application>Microsoft Office PowerPoint</Application>
  <PresentationFormat>宽屏</PresentationFormat>
  <Paragraphs>124</Paragraphs>
  <Slides>31</Slides>
  <Notes>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Gulim</vt:lpstr>
      <vt:lpstr>Open Sans</vt:lpstr>
      <vt:lpstr>等线</vt:lpstr>
      <vt:lpstr>宋体</vt:lpstr>
      <vt:lpstr>微软雅黑</vt:lpstr>
      <vt:lpstr>Arial</vt:lpstr>
      <vt:lpstr>Calibri</vt:lpstr>
      <vt:lpstr>Impact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li zhenglong</cp:lastModifiedBy>
  <cp:revision>30</cp:revision>
  <dcterms:created xsi:type="dcterms:W3CDTF">2015-10-12T13:17:00Z</dcterms:created>
  <dcterms:modified xsi:type="dcterms:W3CDTF">2018-11-19T15:56:05Z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